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3" r:id="rId2"/>
    <p:sldId id="262" r:id="rId3"/>
    <p:sldId id="263" r:id="rId4"/>
    <p:sldId id="269" r:id="rId5"/>
    <p:sldId id="270" r:id="rId6"/>
    <p:sldId id="271" r:id="rId7"/>
    <p:sldId id="264" r:id="rId8"/>
    <p:sldId id="280" r:id="rId9"/>
    <p:sldId id="266" r:id="rId10"/>
    <p:sldId id="267" r:id="rId11"/>
    <p:sldId id="288" r:id="rId12"/>
    <p:sldId id="335" r:id="rId13"/>
    <p:sldId id="268" r:id="rId14"/>
    <p:sldId id="276" r:id="rId15"/>
    <p:sldId id="281" r:id="rId16"/>
    <p:sldId id="287" r:id="rId17"/>
    <p:sldId id="290" r:id="rId18"/>
    <p:sldId id="277" r:id="rId19"/>
    <p:sldId id="291" r:id="rId20"/>
    <p:sldId id="278" r:id="rId21"/>
    <p:sldId id="282" r:id="rId22"/>
    <p:sldId id="283" r:id="rId23"/>
    <p:sldId id="284" r:id="rId24"/>
    <p:sldId id="285" r:id="rId25"/>
    <p:sldId id="299" r:id="rId26"/>
    <p:sldId id="300" r:id="rId27"/>
    <p:sldId id="301" r:id="rId28"/>
    <p:sldId id="302" r:id="rId29"/>
    <p:sldId id="305" r:id="rId30"/>
    <p:sldId id="286" r:id="rId31"/>
    <p:sldId id="309" r:id="rId32"/>
    <p:sldId id="310" r:id="rId33"/>
    <p:sldId id="313" r:id="rId34"/>
    <p:sldId id="293" r:id="rId35"/>
    <p:sldId id="294" r:id="rId36"/>
    <p:sldId id="332" r:id="rId37"/>
    <p:sldId id="315" r:id="rId38"/>
    <p:sldId id="326" r:id="rId39"/>
    <p:sldId id="333" r:id="rId40"/>
    <p:sldId id="325" r:id="rId41"/>
    <p:sldId id="298" r:id="rId42"/>
    <p:sldId id="316" r:id="rId43"/>
    <p:sldId id="317" r:id="rId44"/>
    <p:sldId id="32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66FF66"/>
    <a:srgbClr val="FF0000"/>
    <a:srgbClr val="009900"/>
    <a:srgbClr val="FF33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1" autoAdjust="0"/>
    <p:restoredTop sz="94660"/>
  </p:normalViewPr>
  <p:slideViewPr>
    <p:cSldViewPr>
      <p:cViewPr varScale="1">
        <p:scale>
          <a:sx n="81" d="100"/>
          <a:sy n="81" d="100"/>
        </p:scale>
        <p:origin x="144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FA23351-0BF0-455A-A79F-587A5D516A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99775E0-488E-4E48-A852-FE9E1323F5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6C34EF35-6ED6-47C1-9101-3A042B7576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FD7B37C-F707-48D0-938F-B411925AF9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963502D6-0307-4448-BEE0-59CED0C91D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58F5B048-6B37-4F7A-B876-689A5A37D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872A27-A8E6-4A67-A6EB-ED69F3B08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606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A4B957-89B1-4634-8EBC-1366E7A6B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9E7350-D466-4234-8457-F42449EA913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5CF31F7A-6633-46C6-8D1B-C147A2E6E8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BD6AF7C5-8D9E-4FC8-9113-EFC15AB28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78C8DEE-64D6-4252-A7A0-3851C9DE441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486F959-BBE3-4B9E-8F89-EC585A4B1E45}" type="slidenum">
              <a:rPr lang="en-US" altLang="en-US" sz="1200">
                <a:cs typeface="Arial" panose="020B0604020202020204" pitchFamily="34" charset="0"/>
              </a:rPr>
              <a:pPr algn="r"/>
              <a:t>1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887C8-7667-4A83-BEDB-5EB43E96D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D2166-C2E7-4784-96F4-C92BB918B56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8789C22-4058-46E0-8030-B103F48BFE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CC478AB-A1CE-4B67-9599-E0C1DB940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FFB675-4051-4260-9D02-64DE1215545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493F652-A6E5-43A5-83BA-3C05D468C16B}" type="slidenum">
              <a:rPr lang="en-US" altLang="en-US" sz="1200">
                <a:cs typeface="Arial" panose="020B0604020202020204" pitchFamily="34" charset="0"/>
              </a:rPr>
              <a:pPr algn="r"/>
              <a:t>14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D08B99-1706-45E7-9C6C-EE0142AF9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9E964-5FF8-4A5F-A21C-8A2E0A97A96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FD53BDBB-186F-4A99-AFD1-01EA7731D9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5EF25DCB-27D8-4E20-AC5C-D244C495D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2911D2D-B85B-4F1E-BCD5-AC6DEAB3C03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DA71E95-9C73-42DC-B789-D33661C595F6}" type="slidenum"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1EDF50-E2BC-4AAB-89EF-A59018DD8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3738B-9D4D-47DD-8570-E34BC6E0DDF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76D15193-20A7-47C3-8B4D-F9C73C8188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3B1D8D1-871A-4698-9307-48C6B0D89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906B64F-A003-4C73-9D41-400B1B290D6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20EC594-8221-46C5-995C-5465A4209CFE}" type="slidenum">
              <a:rPr lang="en-US" altLang="en-US" sz="1200">
                <a:cs typeface="Arial" panose="020B0604020202020204" pitchFamily="34" charset="0"/>
              </a:rPr>
              <a:pPr algn="r"/>
              <a:t>18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18DF1-4DD5-439C-9927-0438E5137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43150-D293-49FA-8842-ECE588F0461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F2FC300-339A-4564-A5FA-77E49449E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E8E45F7-E780-4EA0-B214-F5FC1CC61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CF007367-59F2-43B4-A38E-40755AFCBE5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7318308-EDDC-4769-932F-A29A453FC841}" type="slidenum">
              <a:rPr lang="en-US" altLang="en-US" sz="1200">
                <a:cs typeface="Arial" panose="020B0604020202020204" pitchFamily="34" charset="0"/>
              </a:rPr>
              <a:pPr algn="r"/>
              <a:t>20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109AAB-39AD-4C73-B013-5C0DBEEBA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6DCA7-D41B-4DF7-A62F-7C6F92A1E62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6FC05B94-1E23-430B-B695-8530793932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981EC92-869E-4ADF-B74A-588168955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0949ACB3-F5B2-49F9-A559-8EB38D5CE2D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6983D5D-1AFF-41E6-9AEA-D1187D1736B5}" type="slidenum">
              <a:rPr lang="en-US" altLang="en-US" sz="1200">
                <a:cs typeface="Arial" panose="020B0604020202020204" pitchFamily="34" charset="0"/>
              </a:rPr>
              <a:pPr algn="r"/>
              <a:t>21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5349A-2471-4F70-83EE-3B93B6F29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9E0F2-7BF4-44D4-8CF9-EAF42FD43EC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D17DE605-D91E-4AB5-AF18-77D90765AF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179B7957-5B74-487F-98A5-5988C37AD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9EF0C09-6854-4BCA-BB80-2D9F266DB26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9B95172-5AFE-4716-9E0C-7606952785DD}" type="slidenum">
              <a:rPr lang="en-US" altLang="en-US" sz="1200">
                <a:cs typeface="Arial" panose="020B0604020202020204" pitchFamily="34" charset="0"/>
              </a:rPr>
              <a:pPr algn="r"/>
              <a:t>22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0C8FB8-E5B4-4DD9-AB5E-485E95E97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2C010-9368-4AA0-82FB-08679E180C8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E8BAC05-A17E-4159-8220-759AD1255B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5A9559E-D264-4681-B10B-9944C832D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D3CA07-A8A6-4204-B8FE-BCA5B205448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C08A518-8857-41BA-915E-B52A025431F4}" type="slidenum">
              <a:rPr lang="en-US" altLang="en-US" sz="1200">
                <a:cs typeface="Arial" panose="020B0604020202020204" pitchFamily="34" charset="0"/>
              </a:rPr>
              <a:pPr algn="r"/>
              <a:t>23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66145-D144-44FD-B8A0-0F93342DFC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295FD-C9BF-4454-9983-8B850B58612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D693A93B-85BD-4C17-89BC-0EF83299B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226E3874-076D-4E57-A2C7-2F9D7C6A6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3E6DD8D-ACF7-49BE-94DE-BE1B2D2CA22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0174656-DB05-4EA1-AA7D-39F5EEECBB0A}" type="slidenum">
              <a:rPr lang="en-US" altLang="en-US" sz="1200">
                <a:cs typeface="Arial" panose="020B0604020202020204" pitchFamily="34" charset="0"/>
              </a:rPr>
              <a:pPr algn="r"/>
              <a:t>24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C53C-A69B-465D-931C-DC51FD807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1521BC-28BA-463C-A58B-A2A147E5ABB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42E16169-ACEE-47C8-A0CF-0D2C2D195B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625F7B9A-FABB-44A0-906D-3C909015C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663C6578-E25C-4317-BB76-08DC17BFBD4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2E62466-C83A-481E-B737-8F9286FED49E}" type="slidenum">
              <a:rPr lang="en-US" altLang="en-US" sz="1200">
                <a:cs typeface="Arial" panose="020B0604020202020204" pitchFamily="34" charset="0"/>
              </a:rPr>
              <a:pPr algn="r"/>
              <a:t>30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9DEF85-0E34-4014-8302-B2CF63989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A4457-1517-43D6-8E8B-EADA541155BD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831FEB3A-F303-46B2-BD93-60939CC1F0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BCADF093-9BE5-4829-B4EC-7BA5181A0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52DE1D75-8672-456C-AF03-D858FA8BC4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7A3045B-1F33-4E1F-8ACB-5081D1FE8A20}" type="slidenum">
              <a:rPr lang="en-US" altLang="en-US" sz="1200">
                <a:cs typeface="Arial" panose="020B0604020202020204" pitchFamily="34" charset="0"/>
              </a:rPr>
              <a:pPr algn="r"/>
              <a:t>34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BF98A6-D99F-44C0-BC91-1AA9751CB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CB844-B56E-4B88-A12E-B05D8776C6B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F4E7D2-A86B-4125-98FC-97B44F7B54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192ADD8-9819-4C6D-8DA6-913E92A5D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275803B-CF25-41CB-9141-5270EB296BB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87ED9D2C-6E41-4630-84B0-D5FD5D6179C8}" type="slidenum">
              <a:rPr lang="en-US" altLang="en-US" sz="1200">
                <a:cs typeface="Arial" panose="020B0604020202020204" pitchFamily="34" charset="0"/>
              </a:rPr>
              <a:pPr algn="r"/>
              <a:t>2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3B9F30-AFE3-44AA-BD23-C8151E7E28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6D5FC-B262-406F-900A-9BAF6284A8FA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CA008AC5-8580-41B7-9D19-96C1FA5B90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76CB0407-7668-41C2-8002-E37570218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77390999-AA99-4C9C-BF6E-242FC92E4D1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879236C-872F-4361-810D-314F1544CC46}" type="slidenum">
              <a:rPr lang="en-US" altLang="en-US" sz="1200">
                <a:cs typeface="Arial" panose="020B0604020202020204" pitchFamily="34" charset="0"/>
              </a:rPr>
              <a:pPr algn="r"/>
              <a:t>35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2751B7-482B-4487-A2AA-96DC5D936F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D2265-54DC-4B5E-A33A-B78B357CFC34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1CB9EE95-4EB8-4F9F-B1FF-857C9D5BB7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BD491D1E-CE07-431A-B37B-D2DEA192E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48B9E476-B837-48C4-9C31-6F3C14C376F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0AA69B0-8B12-4C42-AE7F-59D1F643E1C4}" type="slidenum">
              <a:rPr lang="en-US" altLang="en-US" sz="1200">
                <a:cs typeface="Arial" panose="020B0604020202020204" pitchFamily="34" charset="0"/>
              </a:rPr>
              <a:pPr algn="r"/>
              <a:t>38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0A0A4D-E3F3-46B4-9555-536D10EC90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3D1FE-F720-4290-A9D9-0B5EC481AEBC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CF68A68E-81DB-4E92-B84F-B087D84137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EC38705C-90A7-43B1-9086-AAD4D6176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0C41328A-A5FE-4FC2-8DE3-15B65495A72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C2CD3AF-F906-4440-AB44-B77CDE8835F8}" type="slidenum">
              <a:rPr lang="en-US" altLang="en-US" sz="1200">
                <a:cs typeface="Arial" panose="020B0604020202020204" pitchFamily="34" charset="0"/>
              </a:rPr>
              <a:pPr algn="r"/>
              <a:t>39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607AFB-19C5-482C-84A0-3C00553FF1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90336-6E8B-4292-8804-9C245662C5E3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03B760F2-D98A-466C-9365-DE979888EF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25F31F85-C294-436D-B3DD-293A14BE4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7C8E4A5A-06C9-40F9-8DC7-74DA7487832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98B6013-7F04-4ED9-BF36-BAB3056D08C3}" type="slidenum">
              <a:rPr lang="en-US" altLang="en-US" sz="1200">
                <a:cs typeface="Arial" panose="020B0604020202020204" pitchFamily="34" charset="0"/>
              </a:rPr>
              <a:pPr algn="r"/>
              <a:t>41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8496FC-6C0E-40B8-9AA1-A11BADE40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43904B-04BF-49CD-BE74-3D3C1E040F9B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F1E7E941-12FE-4F2D-A4FD-1880D71E14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0FB053AF-CF5D-47C5-BB93-0B6E0BBE7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BC86CB7E-AA25-45A9-B05E-CD3C491E4B7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DFD46D9-BEEF-478E-A740-86661740A44A}" type="slidenum">
              <a:rPr lang="en-US" altLang="en-US" sz="1200">
                <a:cs typeface="Arial" panose="020B0604020202020204" pitchFamily="34" charset="0"/>
              </a:rPr>
              <a:pPr algn="r"/>
              <a:t>42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08A27B-A37A-4C2D-AF14-2E9ADBA44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8C1ADC-9DF7-4509-A538-A23FC4510DAD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4F9483A5-3183-4D2E-B558-E0A82DB82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8284C4A6-01A0-435E-82E2-8FE6B2613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0379C3FD-263D-47DC-B199-1E03B1A7BF0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A355366-40A8-4DE7-8200-E39D4FC46327}" type="slidenum">
              <a:rPr lang="en-US" altLang="en-US" sz="1200">
                <a:cs typeface="Arial" panose="020B0604020202020204" pitchFamily="34" charset="0"/>
              </a:rPr>
              <a:pPr algn="r"/>
              <a:t>43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24F075-2CC3-4AF3-A438-9B38CA118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0CCC1-6FBF-4BCC-B557-44E4FAA7CE8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FEE6DB8-231E-4982-A9A3-FD0E94592E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EC176A5A-6B08-4233-AE3A-E339ED335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78BB80B-EAC1-4CFC-B8BD-2D2AA873EFA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D0C297A-49BC-4E78-823D-1104AC535F12}" type="slidenum">
              <a:rPr lang="en-US" altLang="en-US" sz="1200">
                <a:cs typeface="Arial" panose="020B0604020202020204" pitchFamily="34" charset="0"/>
              </a:rPr>
              <a:pPr algn="r"/>
              <a:t>3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DCAA32-8837-4D72-B322-07EC600C4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8E5BA5-D971-46D7-BA09-C4083C87E60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1B0FC8D-ECB6-480C-9B70-BA63B4F845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BA9D389-5CC0-49D3-B884-978FB02F3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C2412F5-03BD-4187-8ABB-51F7F28B45F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7DC7F1B-CF0E-4236-BF18-115086922158}" type="slidenum">
              <a:rPr lang="en-US" altLang="en-US" sz="1200">
                <a:cs typeface="Arial" panose="020B0604020202020204" pitchFamily="34" charset="0"/>
              </a:rPr>
              <a:pPr algn="r"/>
              <a:t>7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905682-220E-4B92-B6F7-C7B653DA7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B7BC9-17CA-44A2-8C99-6BA8079A151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C5BE0CF5-983D-4D63-99D9-835EEE3C0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837747A8-788A-4EA2-B39A-3A7317062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CF67C3E9-0207-4C9A-87E4-FB3E0EE2058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0499518-1E9B-40B1-B681-DD6B9EE40F71}" type="slidenum">
              <a:rPr lang="en-US" altLang="en-US" sz="1200">
                <a:cs typeface="Arial" panose="020B0604020202020204" pitchFamily="34" charset="0"/>
              </a:rPr>
              <a:pPr algn="r"/>
              <a:t>8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8E2538-F6FA-4CA4-9F06-5597183B0D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8E0E8-1436-4D46-A8AD-2B8978A953F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7B621835-C6BA-47F5-B1BA-4BF09567B3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9270669-0410-4D19-9D77-3D51E55F4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BC6FC0A2-3C98-4FDB-8DED-213E73ADEAE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F45493D-4A44-4AB3-8B1A-6108473DB3EC}" type="slidenum">
              <a:rPr lang="en-US" altLang="en-US" sz="1200">
                <a:cs typeface="Arial" panose="020B0604020202020204" pitchFamily="34" charset="0"/>
              </a:rPr>
              <a:pPr algn="r"/>
              <a:t>9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5BAE9-DD74-4309-A58E-ADC9EE13C6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6BB2D-1A29-4BC4-8EC5-C13EDD1E7EB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89B46AC5-DC0E-4B02-95F0-13BD82746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D56CB5E5-08D0-4834-8E86-A2DB19CC7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77F15571-4149-4E79-8D4B-ED3CFD4CE68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F159007-F5A7-4409-8E28-AD211077CEBE}" type="slidenum">
              <a:rPr lang="en-US" altLang="en-US" sz="1200">
                <a:cs typeface="Arial" panose="020B0604020202020204" pitchFamily="34" charset="0"/>
              </a:rPr>
              <a:pPr algn="r"/>
              <a:t>10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2F8389-FE3E-4A0F-961A-69B3FC3EF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632F59-A552-465A-8814-79F4DE0DEF8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EF399C00-91D2-4C4D-9BE0-27CFD0501C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34988B42-5EF9-444F-9EE0-740BE0AB2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33029D53-8BC0-4E18-AB6A-2B45EB21764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F6A8743-F841-4586-B26D-614459445AF9}" type="slidenum">
              <a:rPr lang="en-US" altLang="en-US" sz="1200">
                <a:cs typeface="Arial" panose="020B0604020202020204" pitchFamily="34" charset="0"/>
              </a:rPr>
              <a:pPr algn="r"/>
              <a:t>11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43230A-D6DB-4E83-820A-D5A84FC16B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1CBA1-66EF-43C6-A34D-05DA4C2785A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44E5B495-ED43-4E42-A14B-70DDC57A5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0CB24FCD-D706-43BE-9F7D-03CEAE601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2F25CB5F-D528-4EBA-98F8-6A8667B7DF0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4BE344B-58B6-455B-BA87-110C3D9F39D3}" type="slidenum">
              <a:rPr lang="en-US" altLang="en-US" sz="1200">
                <a:cs typeface="Arial" panose="020B0604020202020204" pitchFamily="34" charset="0"/>
              </a:rPr>
              <a:pPr algn="r"/>
              <a:t>13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7637-EB76-47BF-903A-7F491F73A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F9683-AE05-4DF1-A1BF-710F355A5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176CF-22B0-4D9D-8150-56243C66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3E99C-A513-47B7-9239-86390BBD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22C98-0538-407F-B90D-80E24046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D34E2-9511-4BAC-95B2-2761FF9AAE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1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E0F0-5BEC-4B7C-8170-D9C092BD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61BFD-F66B-483D-8868-4CD465557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0836-250E-4463-852A-56A54687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4CC8-B432-49A3-8D12-37A6D6F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2A170-CE7A-401D-BAD2-BD50DFA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69F10-5C2C-4E7D-9123-9A03E84A7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44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85ED7-2955-4C62-A805-7B86EF46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9398D-1831-4156-8F88-E19AF6B96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31C0-7EF5-43F0-825F-D7B45857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25A60-0FF2-4AEA-8A11-4DAA8B6C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ABFE-3AF2-4A42-B920-D761A41A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A782C-814B-43A4-9082-20D65FFB9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91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4AA4-4D84-45FE-A914-87FE20E3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E1DD7-D69E-4511-87D3-1D2DDFAD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12F74-9860-43FE-A910-7B12624B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2C6B3-5585-4333-9B34-90D6E3F8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9E05E-6305-4CCF-AF6B-56F8AB06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849AF-34BD-4307-AEAA-69D6F4749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1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719D-A574-4DB1-BE9D-FA094EF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F25D-48A5-4C1A-9316-EF7E03D04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4EAB6-1220-4802-AF52-DDE0EAFE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E432D-87AB-41A7-9EAD-F9C017D3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557C5-DA71-4E81-936D-95B0388F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06653-BD7D-4359-8B71-48ACA3482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2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5B938-2667-4EA4-AA96-490B1A32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CE4D-F31B-454A-B4B2-45BFD57FC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BE358-9EAB-4175-B945-628CD9CF8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39B9-2EE4-42E1-82CE-D7E1E6F3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26A5B-B7E8-4516-8E87-EA78835C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5583B-ADA6-4D22-A6BF-37D95991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8E8F1-CB0F-4BFD-AB54-A28569906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03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FCF-FF09-46ED-BF8A-D2E277F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A7598-8001-47BE-A8AE-72E20430D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6E5D2-08BD-46F0-8352-607C9355A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C2DA8-F967-47DA-9528-897ABFC5C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6C780-43A3-4E58-9C60-6D5D29C6E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D94E0-F870-4F89-9EA1-2B470428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1885E-04B6-41F4-8173-A3A6087D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1AF9A-5E97-456C-AC39-EA241C72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5D5C5-408C-4A10-AF1C-F9430FC92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19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5B06-ACA5-4E8B-ADD1-434AF92B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3D5ED-4635-4C2C-AAFB-B7DDDDEF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FEA07-963C-4A79-A215-6E8599BA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F6FFB-B51E-4ED1-9112-46007AF4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90BE7-A851-4EB0-A120-CF1DF9F4A4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87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2C280-A97F-407F-85EA-5D2AC402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D8E92-4164-4595-94A3-EBAD0732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8F44F-4DB3-4EE4-B933-8AD63023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91AAD-5045-4091-BD5F-EF8CB8AD1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4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F195-8795-45B1-9202-0D972216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451EE-E56C-4BC4-B4C7-1B4D48B1D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09CAC-232C-4510-B010-BFA50C6B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7F7D5-12E8-4350-93E6-78A77AF9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2ECE9-046B-435B-B44E-BE5A2D2E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B6C01-B158-4A04-B4E0-46B67EC8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EF71E-4DF8-47A9-9CD3-66D49FC7B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79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A128-9EAC-420E-B849-B932CD1D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DDC9-494C-4937-8E6E-F5FDE9389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C962C-5118-4058-B099-29A7040DF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89CCC-0550-48B7-A207-A31AA9B6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FB2D7-CDDA-482E-AB55-25D7085D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2D5F6-9B5E-4A24-8C3E-E4BFCFC1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89DB1-A60F-4D78-9452-59075A0BC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72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0452CF-32B9-4C25-92B3-303D443B8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9E3F54-4D2F-4E01-A5D0-3DD9EFB03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2730A44-31BF-4A89-991B-B595186961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E34BB1-797C-4257-B956-535924969D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C391E2-B4A1-4C69-9EE5-F2AB2515B1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DC804C-C206-456E-8CBF-3DE0D76634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2.wm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.jpeg"/><Relationship Id="rId7" Type="http://schemas.openxmlformats.org/officeDocument/2006/relationships/slide" Target="slide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16.wmf"/><Relationship Id="rId4" Type="http://schemas.openxmlformats.org/officeDocument/2006/relationships/slide" Target="slide22.xml"/><Relationship Id="rId9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1.jpeg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slide" Target="slide3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.jpe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http://www.baobinhdinh.com.vn/kinhte-phattrien/2009/10/81904/images/images94316_3-2.jpg" TargetMode="External"/><Relationship Id="rId4" Type="http://schemas.openxmlformats.org/officeDocument/2006/relationships/image" Target="../media/image59.jpeg"/><Relationship Id="rId9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2.wmf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slide" Target="slide3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EED35B14-C933-4F5E-AC80-E6CE29BB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FF33CC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79C1CE-4829-4508-880B-5B3F3B52DEDE}"/>
              </a:ext>
            </a:extLst>
          </p:cNvPr>
          <p:cNvSpPr/>
          <p:nvPr/>
        </p:nvSpPr>
        <p:spPr>
          <a:xfrm>
            <a:off x="2286000" y="2438400"/>
            <a:ext cx="1874838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F8FE4A-B267-400F-896A-D121A6D741F8}"/>
              </a:ext>
            </a:extLst>
          </p:cNvPr>
          <p:cNvSpPr/>
          <p:nvPr/>
        </p:nvSpPr>
        <p:spPr>
          <a:xfrm>
            <a:off x="228600" y="2438400"/>
            <a:ext cx="184785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CẤU KINH TẾ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876C55-A14D-43F4-90A0-0B651E00CCF8}"/>
              </a:ext>
            </a:extLst>
          </p:cNvPr>
          <p:cNvSpPr/>
          <p:nvPr/>
        </p:nvSpPr>
        <p:spPr>
          <a:xfrm>
            <a:off x="4267200" y="2438400"/>
            <a:ext cx="1828800" cy="135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0E014E-6E45-4459-A232-8C0FDD5E5F47}"/>
              </a:ext>
            </a:extLst>
          </p:cNvPr>
          <p:cNvSpPr/>
          <p:nvPr/>
        </p:nvSpPr>
        <p:spPr>
          <a:xfrm>
            <a:off x="6324600" y="2438400"/>
            <a:ext cx="1839913" cy="135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AF75D5-AA80-4A59-BFE1-668055BCB8C8}"/>
              </a:ext>
            </a:extLst>
          </p:cNvPr>
          <p:cNvSpPr/>
          <p:nvPr/>
        </p:nvSpPr>
        <p:spPr>
          <a:xfrm>
            <a:off x="2209800" y="838200"/>
            <a:ext cx="43053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6D92EA-4CF7-43D4-9C82-35FFAEA45E9B}"/>
              </a:ext>
            </a:extLst>
          </p:cNvPr>
          <p:cNvSpPr/>
          <p:nvPr/>
        </p:nvSpPr>
        <p:spPr>
          <a:xfrm>
            <a:off x="5334000" y="5105400"/>
            <a:ext cx="1828800" cy="1360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CÔNG NGHIỆP VÀ CÂY ĂN QUẢ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CCA876-7683-4854-8D70-88B81B0348C5}"/>
              </a:ext>
            </a:extLst>
          </p:cNvPr>
          <p:cNvSpPr/>
          <p:nvPr/>
        </p:nvSpPr>
        <p:spPr>
          <a:xfrm>
            <a:off x="7315200" y="5105400"/>
            <a:ext cx="1828800" cy="135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 NUÔI, ĐÁNH BẮT – NUÔI TRỒNG THỦY, HẢI SẢN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BBB4DA-1587-49E0-8E74-03EC5618B272}"/>
              </a:ext>
            </a:extLst>
          </p:cNvPr>
          <p:cNvSpPr/>
          <p:nvPr/>
        </p:nvSpPr>
        <p:spPr>
          <a:xfrm>
            <a:off x="3429000" y="5105400"/>
            <a:ext cx="1828800" cy="135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LÚA NƯỚC</a:t>
            </a:r>
          </a:p>
        </p:txBody>
      </p:sp>
      <p:sp>
        <p:nvSpPr>
          <p:cNvPr id="33814" name="Line 22">
            <a:extLst>
              <a:ext uri="{FF2B5EF4-FFF2-40B4-BE49-F238E27FC236}">
                <a16:creationId xmlns:a16="http://schemas.microsoft.com/office/drawing/2014/main" id="{99322577-7EF5-42D1-9A5C-C5B9D8915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0" cy="2286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Line 23">
            <a:extLst>
              <a:ext uri="{FF2B5EF4-FFF2-40B4-BE49-F238E27FC236}">
                <a16:creationId xmlns:a16="http://schemas.microsoft.com/office/drawing/2014/main" id="{751E93E1-47A1-4A20-9216-44F7FA663C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1905000"/>
            <a:ext cx="3352800" cy="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Line 24">
            <a:extLst>
              <a:ext uri="{FF2B5EF4-FFF2-40B4-BE49-F238E27FC236}">
                <a16:creationId xmlns:a16="http://schemas.microsoft.com/office/drawing/2014/main" id="{E806F28A-0DD2-4613-A4D4-38C9D572A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905000"/>
            <a:ext cx="0" cy="5334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25">
            <a:extLst>
              <a:ext uri="{FF2B5EF4-FFF2-40B4-BE49-F238E27FC236}">
                <a16:creationId xmlns:a16="http://schemas.microsoft.com/office/drawing/2014/main" id="{74573CF4-3A6A-4E12-9424-4ED8CF7D4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905000"/>
            <a:ext cx="0" cy="5334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26">
            <a:extLst>
              <a:ext uri="{FF2B5EF4-FFF2-40B4-BE49-F238E27FC236}">
                <a16:creationId xmlns:a16="http://schemas.microsoft.com/office/drawing/2014/main" id="{0C8E8216-6980-4834-9C13-8453EC4E0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905000"/>
            <a:ext cx="2819400" cy="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Line 27">
            <a:extLst>
              <a:ext uri="{FF2B5EF4-FFF2-40B4-BE49-F238E27FC236}">
                <a16:creationId xmlns:a16="http://schemas.microsoft.com/office/drawing/2014/main" id="{A5B351E0-90EA-4A0C-9DBA-68078D1CAB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1905000"/>
            <a:ext cx="0" cy="5334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28">
            <a:extLst>
              <a:ext uri="{FF2B5EF4-FFF2-40B4-BE49-F238E27FC236}">
                <a16:creationId xmlns:a16="http://schemas.microsoft.com/office/drawing/2014/main" id="{078DB60F-C778-4050-A648-C64A00D3A0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905000"/>
            <a:ext cx="0" cy="5334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Line 29">
            <a:extLst>
              <a:ext uri="{FF2B5EF4-FFF2-40B4-BE49-F238E27FC236}">
                <a16:creationId xmlns:a16="http://schemas.microsoft.com/office/drawing/2014/main" id="{B6DBFC85-39A4-47A8-A5E7-234CAF551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810000"/>
            <a:ext cx="0" cy="5334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30">
            <a:extLst>
              <a:ext uri="{FF2B5EF4-FFF2-40B4-BE49-F238E27FC236}">
                <a16:creationId xmlns:a16="http://schemas.microsoft.com/office/drawing/2014/main" id="{C46E0655-E63E-4CD4-8F42-D93A54137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343400"/>
            <a:ext cx="3657600" cy="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1">
            <a:extLst>
              <a:ext uri="{FF2B5EF4-FFF2-40B4-BE49-F238E27FC236}">
                <a16:creationId xmlns:a16="http://schemas.microsoft.com/office/drawing/2014/main" id="{6CC89358-7B9E-44E3-80F9-0AAEC7991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343400"/>
            <a:ext cx="0" cy="7620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2">
            <a:extLst>
              <a:ext uri="{FF2B5EF4-FFF2-40B4-BE49-F238E27FC236}">
                <a16:creationId xmlns:a16="http://schemas.microsoft.com/office/drawing/2014/main" id="{227265DD-29BD-477F-B6AE-8F73001C7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343400"/>
            <a:ext cx="0" cy="7620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Line 33">
            <a:extLst>
              <a:ext uri="{FF2B5EF4-FFF2-40B4-BE49-F238E27FC236}">
                <a16:creationId xmlns:a16="http://schemas.microsoft.com/office/drawing/2014/main" id="{C055A478-B547-41C0-A4E7-D6F06E2EC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4343400"/>
            <a:ext cx="0" cy="762000"/>
          </a:xfrm>
          <a:prstGeom prst="line">
            <a:avLst/>
          </a:prstGeom>
          <a:noFill/>
          <a:ln w="31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826" name="Picture 6" descr="POINSET2">
            <a:extLst>
              <a:ext uri="{FF2B5EF4-FFF2-40B4-BE49-F238E27FC236}">
                <a16:creationId xmlns:a16="http://schemas.microsoft.com/office/drawing/2014/main" id="{CEF0B432-43F8-48D4-9A9A-EAAB22FE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7A460B-4FCF-4A15-BF61-329A4BF56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79" y="3921639"/>
            <a:ext cx="8047417" cy="135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738AF-8321-4708-85FD-491FA6892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52" y="5800406"/>
            <a:ext cx="5627096" cy="1176630"/>
          </a:xfrm>
          <a:prstGeom prst="rect">
            <a:avLst/>
          </a:prstGeom>
        </p:spPr>
      </p:pic>
      <p:pic>
        <p:nvPicPr>
          <p:cNvPr id="26" name="Picture 6" descr="cambodia_a">
            <a:extLst>
              <a:ext uri="{FF2B5EF4-FFF2-40B4-BE49-F238E27FC236}">
                <a16:creationId xmlns:a16="http://schemas.microsoft.com/office/drawing/2014/main" id="{E359E1FD-4B9A-4912-8FD8-21075EF59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2" y="1561269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brunei_a">
            <a:extLst>
              <a:ext uri="{FF2B5EF4-FFF2-40B4-BE49-F238E27FC236}">
                <a16:creationId xmlns:a16="http://schemas.microsoft.com/office/drawing/2014/main" id="{FE9C86CE-50FD-47B2-A5AE-53B85C290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792222"/>
            <a:ext cx="838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malaysia_b">
            <a:extLst>
              <a:ext uri="{FF2B5EF4-FFF2-40B4-BE49-F238E27FC236}">
                <a16:creationId xmlns:a16="http://schemas.microsoft.com/office/drawing/2014/main" id="{3D509921-E1F8-4327-B447-4C2C8589A4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885601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mayanmar_a">
            <a:extLst>
              <a:ext uri="{FF2B5EF4-FFF2-40B4-BE49-F238E27FC236}">
                <a16:creationId xmlns:a16="http://schemas.microsoft.com/office/drawing/2014/main" id="{EDBF0F50-DBC6-4EBD-9CD9-661B6FA6E9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856835"/>
            <a:ext cx="781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philippines_b">
            <a:extLst>
              <a:ext uri="{FF2B5EF4-FFF2-40B4-BE49-F238E27FC236}">
                <a16:creationId xmlns:a16="http://schemas.microsoft.com/office/drawing/2014/main" id="{AE25CE58-058C-42EF-9AEB-6D5C177CEA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69" y="183503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viet_nam_b">
            <a:extLst>
              <a:ext uri="{FF2B5EF4-FFF2-40B4-BE49-F238E27FC236}">
                <a16:creationId xmlns:a16="http://schemas.microsoft.com/office/drawing/2014/main" id="{A106B368-25A0-430C-A0A4-6AC1BF02B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665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 descr="thailand_a">
            <a:extLst>
              <a:ext uri="{FF2B5EF4-FFF2-40B4-BE49-F238E27FC236}">
                <a16:creationId xmlns:a16="http://schemas.microsoft.com/office/drawing/2014/main" id="{D871ED00-391C-48C4-8F11-C629EE2EB8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182306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laos_b">
            <a:extLst>
              <a:ext uri="{FF2B5EF4-FFF2-40B4-BE49-F238E27FC236}">
                <a16:creationId xmlns:a16="http://schemas.microsoft.com/office/drawing/2014/main" id="{7B9F0747-9C5F-4EDF-B38D-6D036CD53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8671"/>
            <a:ext cx="7667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 descr="singapore_a">
            <a:extLst>
              <a:ext uri="{FF2B5EF4-FFF2-40B4-BE49-F238E27FC236}">
                <a16:creationId xmlns:a16="http://schemas.microsoft.com/office/drawing/2014/main" id="{A024F14D-34E6-428A-A083-197380CFE2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21" y="1424546"/>
            <a:ext cx="8239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indonesia_b">
            <a:extLst>
              <a:ext uri="{FF2B5EF4-FFF2-40B4-BE49-F238E27FC236}">
                <a16:creationId xmlns:a16="http://schemas.microsoft.com/office/drawing/2014/main" id="{6001B761-5180-4083-A9A3-3DE96696E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1070"/>
            <a:ext cx="76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 descr="east_timor_a">
            <a:extLst>
              <a:ext uri="{FF2B5EF4-FFF2-40B4-BE49-F238E27FC236}">
                <a16:creationId xmlns:a16="http://schemas.microsoft.com/office/drawing/2014/main" id="{DFF900C9-1F19-4FAB-9B40-139201C32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54" y="1537525"/>
            <a:ext cx="714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39C40B3D-0FC6-4C8C-9519-88272ED1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ED0C1C33-F8F3-46C9-9C48-95762B89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37639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33CC"/>
                </a:solidFill>
              </a:rPr>
              <a:t>II. CÔNG NGHIỆP</a:t>
            </a:r>
          </a:p>
          <a:p>
            <a:r>
              <a:rPr lang="en-US" altLang="en-US" sz="2800">
                <a:solidFill>
                  <a:srgbClr val="FF33CC"/>
                </a:solidFill>
              </a:rPr>
              <a:t>1. Xu hướng phát triển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CB67A11B-5AE7-4DF4-9B24-8EA57D643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87026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/>
              <a:t>- </a:t>
            </a:r>
            <a:r>
              <a:rPr lang="en-US" altLang="en-US" sz="3200" dirty="0" err="1"/>
              <a:t>Tăng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liên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doanh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liên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với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nước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ngoài</a:t>
            </a:r>
            <a:endParaRPr lang="en-US" altLang="en-US" sz="3200" dirty="0"/>
          </a:p>
          <a:p>
            <a:r>
              <a:rPr lang="en-US" altLang="en-US" sz="3200" dirty="0"/>
              <a:t>- </a:t>
            </a:r>
            <a:r>
              <a:rPr lang="en-US" altLang="en-US" sz="3200" dirty="0" err="1"/>
              <a:t>Hiện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hóa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trang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bị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chuyển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công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đào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tạo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kỹ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thuật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động</a:t>
            </a:r>
            <a:r>
              <a:rPr lang="en-US" altLang="en-US" sz="3200" dirty="0"/>
              <a:t>.</a:t>
            </a:r>
          </a:p>
          <a:p>
            <a:r>
              <a:rPr lang="en-US" altLang="en-US" sz="3200" dirty="0"/>
              <a:t>- </a:t>
            </a:r>
            <a:r>
              <a:rPr lang="en-US" altLang="en-US" sz="3200" dirty="0" err="1"/>
              <a:t>Chú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trọng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phát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triển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sản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xuất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mặt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hàng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xuất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khẩu</a:t>
            </a:r>
            <a:endParaRPr lang="en-US" altLang="en-US" sz="3200" dirty="0"/>
          </a:p>
          <a:p>
            <a:pPr algn="ctr"/>
            <a:r>
              <a:rPr lang="en-US" altLang="en-US" sz="3200" dirty="0">
                <a:solidFill>
                  <a:srgbClr val="FF0000"/>
                </a:solidFill>
              </a:rPr>
              <a:t>       </a:t>
            </a:r>
          </a:p>
        </p:txBody>
      </p:sp>
      <p:pic>
        <p:nvPicPr>
          <p:cNvPr id="24583" name="Picture 6" descr="POINSET2">
            <a:extLst>
              <a:ext uri="{FF2B5EF4-FFF2-40B4-BE49-F238E27FC236}">
                <a16:creationId xmlns:a16="http://schemas.microsoft.com/office/drawing/2014/main" id="{96DCB89D-0D8A-4433-A85E-89852EC7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6" descr="POINSET2">
            <a:extLst>
              <a:ext uri="{FF2B5EF4-FFF2-40B4-BE49-F238E27FC236}">
                <a16:creationId xmlns:a16="http://schemas.microsoft.com/office/drawing/2014/main" id="{6F62675B-EE53-4C31-9288-4A5E4BF0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 descr="POINSET3">
            <a:extLst>
              <a:ext uri="{FF2B5EF4-FFF2-40B4-BE49-F238E27FC236}">
                <a16:creationId xmlns:a16="http://schemas.microsoft.com/office/drawing/2014/main" id="{5273B185-E57A-4198-B73E-B06D6C5F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B9FD6A4F-EE62-4B64-98E1-53D9411E3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003A6014-0869-45A7-9677-E9FCA8C9F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4191000" cy="3200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3" name="Group 5">
            <a:extLst>
              <a:ext uri="{FF2B5EF4-FFF2-40B4-BE49-F238E27FC236}">
                <a16:creationId xmlns:a16="http://schemas.microsoft.com/office/drawing/2014/main" id="{0D9390F6-1B77-42CE-B01B-490ECBC08C55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609600"/>
            <a:ext cx="5105400" cy="3124200"/>
            <a:chOff x="3312" y="240"/>
            <a:chExt cx="2352" cy="1728"/>
          </a:xfrm>
        </p:grpSpPr>
        <p:graphicFrame>
          <p:nvGraphicFramePr>
            <p:cNvPr id="63494" name="Object 6">
              <a:extLst>
                <a:ext uri="{FF2B5EF4-FFF2-40B4-BE49-F238E27FC236}">
                  <a16:creationId xmlns:a16="http://schemas.microsoft.com/office/drawing/2014/main" id="{9BAF7D19-0561-4905-A9A5-D4CCB7B2B5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12" y="288"/>
            <a:ext cx="2352" cy="1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0" imgH="0" progId="MSPhotoEd.3">
                    <p:embed/>
                  </p:oleObj>
                </mc:Choice>
                <mc:Fallback>
                  <p:oleObj name="Photo Editor Photo" r:id="rId5" imgW="0" imgH="0" progId="MSPhotoEd.3">
                    <p:embed/>
                    <p:pic>
                      <p:nvPicPr>
                        <p:cNvPr id="63494" name="Object 6">
                          <a:extLst>
                            <a:ext uri="{FF2B5EF4-FFF2-40B4-BE49-F238E27FC236}">
                              <a16:creationId xmlns:a16="http://schemas.microsoft.com/office/drawing/2014/main" id="{9BAF7D19-0561-4905-A9A5-D4CCB7B2B5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8"/>
                          <a:ext cx="2352" cy="1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495" name="Text Box 7">
              <a:extLst>
                <a:ext uri="{FF2B5EF4-FFF2-40B4-BE49-F238E27FC236}">
                  <a16:creationId xmlns:a16="http://schemas.microsoft.com/office/drawing/2014/main" id="{8F55A9C5-D657-49A1-9A35-C5D7DA8A6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40"/>
              <a:ext cx="216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 Khu công nghiệp Việt Nam- Xin-ga-po</a:t>
              </a:r>
            </a:p>
          </p:txBody>
        </p:sp>
      </p:grpSp>
      <p:pic>
        <p:nvPicPr>
          <p:cNvPr id="63496" name="Picture 8">
            <a:extLst>
              <a:ext uri="{FF2B5EF4-FFF2-40B4-BE49-F238E27FC236}">
                <a16:creationId xmlns:a16="http://schemas.microsoft.com/office/drawing/2014/main" id="{40043E5F-174B-4F81-BF69-ED9FDC44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191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Text Box 9">
            <a:extLst>
              <a:ext uri="{FF2B5EF4-FFF2-40B4-BE49-F238E27FC236}">
                <a16:creationId xmlns:a16="http://schemas.microsoft.com/office/drawing/2014/main" id="{1E7AFB82-1CC6-4131-9A86-C89C2AFC9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1552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</a:rPr>
              <a:t>Tích lũy vốn</a:t>
            </a:r>
          </a:p>
        </p:txBody>
      </p:sp>
      <p:grpSp>
        <p:nvGrpSpPr>
          <p:cNvPr id="63498" name="Group 10">
            <a:extLst>
              <a:ext uri="{FF2B5EF4-FFF2-40B4-BE49-F238E27FC236}">
                <a16:creationId xmlns:a16="http://schemas.microsoft.com/office/drawing/2014/main" id="{CE90660B-11A0-4767-81FB-2F5D2E16FF8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3581400"/>
            <a:ext cx="4953000" cy="3276600"/>
            <a:chOff x="3696" y="1296"/>
            <a:chExt cx="1536" cy="1104"/>
          </a:xfrm>
        </p:grpSpPr>
        <p:graphicFrame>
          <p:nvGraphicFramePr>
            <p:cNvPr id="63499" name="Object 11">
              <a:extLst>
                <a:ext uri="{FF2B5EF4-FFF2-40B4-BE49-F238E27FC236}">
                  <a16:creationId xmlns:a16="http://schemas.microsoft.com/office/drawing/2014/main" id="{828B6DF2-5FA2-4198-BC08-E1CF3B0F9A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1296"/>
            <a:ext cx="1536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0" imgH="0" progId="MSPhotoEd.3">
                    <p:embed/>
                  </p:oleObj>
                </mc:Choice>
                <mc:Fallback>
                  <p:oleObj name="Photo Editor Photo" r:id="rId8" imgW="0" imgH="0" progId="MSPhotoEd.3">
                    <p:embed/>
                    <p:pic>
                      <p:nvPicPr>
                        <p:cNvPr id="63499" name="Object 11">
                          <a:extLst>
                            <a:ext uri="{FF2B5EF4-FFF2-40B4-BE49-F238E27FC236}">
                              <a16:creationId xmlns:a16="http://schemas.microsoft.com/office/drawing/2014/main" id="{828B6DF2-5FA2-4198-BC08-E1CF3B0F9A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296"/>
                          <a:ext cx="1536" cy="1104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00" name="Text Box 12">
              <a:extLst>
                <a:ext uri="{FF2B5EF4-FFF2-40B4-BE49-F238E27FC236}">
                  <a16:creationId xmlns:a16="http://schemas.microsoft.com/office/drawing/2014/main" id="{DBCDC02F-374E-4192-BCF6-FD1CF1985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179"/>
              <a:ext cx="980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FF0000"/>
                  </a:solidFill>
                  <a:cs typeface="Arial" panose="020B0604020202020204" pitchFamily="34" charset="0"/>
                </a:rPr>
                <a:t>May xuất khẩu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32C7ED49-BC49-403D-B12B-C16818AEB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139270" name="AutoShape 6">
            <a:extLst>
              <a:ext uri="{FF2B5EF4-FFF2-40B4-BE49-F238E27FC236}">
                <a16:creationId xmlns:a16="http://schemas.microsoft.com/office/drawing/2014/main" id="{A41AE3F4-C951-4C19-9DD0-6103743E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077200" cy="4724400"/>
          </a:xfrm>
          <a:prstGeom prst="cloudCallout">
            <a:avLst>
              <a:gd name="adj1" fmla="val -34199"/>
              <a:gd name="adj2" fmla="val 49361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 sz="4000">
              <a:solidFill>
                <a:schemeClr val="accent2"/>
              </a:solidFill>
            </a:endParaRPr>
          </a:p>
          <a:p>
            <a:pPr algn="ctr"/>
            <a:r>
              <a:rPr lang="en-US" altLang="en-US" sz="4000">
                <a:solidFill>
                  <a:schemeClr val="accent2"/>
                </a:solidFill>
              </a:rPr>
              <a:t>Em hãy cho biết các ngành công nghiệp chính của khu vực Đông Nam Á?</a:t>
            </a:r>
          </a:p>
        </p:txBody>
      </p:sp>
      <p:sp>
        <p:nvSpPr>
          <p:cNvPr id="139271" name="Text Box 7">
            <a:extLst>
              <a:ext uri="{FF2B5EF4-FFF2-40B4-BE49-F238E27FC236}">
                <a16:creationId xmlns:a16="http://schemas.microsoft.com/office/drawing/2014/main" id="{C65E860E-38C5-435C-8362-8B46B9BB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731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33CC"/>
                </a:solidFill>
              </a:rPr>
              <a:t>2. Các ngành công nghiệp chính và sự phân bố</a:t>
            </a:r>
          </a:p>
        </p:txBody>
      </p:sp>
      <p:pic>
        <p:nvPicPr>
          <p:cNvPr id="139272" name="Picture 6" descr="POINSET2">
            <a:extLst>
              <a:ext uri="{FF2B5EF4-FFF2-40B4-BE49-F238E27FC236}">
                <a16:creationId xmlns:a16="http://schemas.microsoft.com/office/drawing/2014/main" id="{4E944759-6744-4AD2-ADC1-A614A0F7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8" descr="POINSET3">
            <a:extLst>
              <a:ext uri="{FF2B5EF4-FFF2-40B4-BE49-F238E27FC236}">
                <a16:creationId xmlns:a16="http://schemas.microsoft.com/office/drawing/2014/main" id="{7EB765DF-FA94-4F14-B551-1D94DF1D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2D0C1BB8-1AAF-42D4-AAEA-A52E798E1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B661646B-5D4D-47CA-BE57-953578147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731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33CC"/>
                </a:solidFill>
              </a:rPr>
              <a:t>2. Các ngành công nghiệp chính và sự phân bố</a:t>
            </a:r>
          </a:p>
        </p:txBody>
      </p:sp>
      <p:sp>
        <p:nvSpPr>
          <p:cNvPr id="26631" name="TextBox 2">
            <a:extLst>
              <a:ext uri="{FF2B5EF4-FFF2-40B4-BE49-F238E27FC236}">
                <a16:creationId xmlns:a16="http://schemas.microsoft.com/office/drawing/2014/main" id="{8147F8C2-9C81-4C2C-99D8-D67AD2CD1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Công nghiệp khai thác</a:t>
            </a:r>
          </a:p>
        </p:txBody>
      </p:sp>
      <p:sp>
        <p:nvSpPr>
          <p:cNvPr id="26632" name="TextBox 3">
            <a:extLst>
              <a:ext uri="{FF2B5EF4-FFF2-40B4-BE49-F238E27FC236}">
                <a16:creationId xmlns:a16="http://schemas.microsoft.com/office/drawing/2014/main" id="{B55AF1D0-586B-406D-A353-086AD84F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89200"/>
            <a:ext cx="8686800" cy="2041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Khai thác than: In-đô-nê-xi-a, Việt Nam,…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Khai thác dầu khí: Bru-nây, In-đô-nê-xi-a, </a:t>
            </a:r>
            <a:b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Việt Nam,…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Quặng kim loại: Indonexia, Malaixia, Thái Lan…</a:t>
            </a:r>
          </a:p>
        </p:txBody>
      </p:sp>
      <p:sp>
        <p:nvSpPr>
          <p:cNvPr id="26633" name="Oval 9">
            <a:hlinkClick r:id="rId4" action="ppaction://hlinksldjump"/>
            <a:extLst>
              <a:ext uri="{FF2B5EF4-FFF2-40B4-BE49-F238E27FC236}">
                <a16:creationId xmlns:a16="http://schemas.microsoft.com/office/drawing/2014/main" id="{F861D0DB-F4F5-43E8-886D-0E566029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52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>
            <a:hlinkClick r:id="rId5" action="ppaction://hlinksldjump"/>
            <a:extLst>
              <a:ext uri="{FF2B5EF4-FFF2-40B4-BE49-F238E27FC236}">
                <a16:creationId xmlns:a16="http://schemas.microsoft.com/office/drawing/2014/main" id="{8347515B-DF9A-4E83-A0AE-BAEAE2A7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9624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5" name="Picture 6" descr="POINSET2">
            <a:extLst>
              <a:ext uri="{FF2B5EF4-FFF2-40B4-BE49-F238E27FC236}">
                <a16:creationId xmlns:a16="http://schemas.microsoft.com/office/drawing/2014/main" id="{609F3CC8-494F-49D0-A5F9-B17631BC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8" descr="POINSET3">
            <a:extLst>
              <a:ext uri="{FF2B5EF4-FFF2-40B4-BE49-F238E27FC236}">
                <a16:creationId xmlns:a16="http://schemas.microsoft.com/office/drawing/2014/main" id="{DB49008E-08A3-4D3E-A62C-6D8EFCC9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2F0E4607-AB1B-4CA8-BEC8-2D32AA57B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A1D43451-2C1A-4B45-AD09-FE6EDAB9D286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0"/>
            <a:ext cx="9144000" cy="6096000"/>
            <a:chOff x="576" y="288"/>
            <a:chExt cx="4944" cy="4023"/>
          </a:xfrm>
        </p:grpSpPr>
        <p:pic>
          <p:nvPicPr>
            <p:cNvPr id="39941" name="Picture 5">
              <a:extLst>
                <a:ext uri="{FF2B5EF4-FFF2-40B4-BE49-F238E27FC236}">
                  <a16:creationId xmlns:a16="http://schemas.microsoft.com/office/drawing/2014/main" id="{A6D2388D-971A-486E-9913-B72B29800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"/>
              <a:ext cx="4944" cy="4023"/>
            </a:xfrm>
            <a:prstGeom prst="rect">
              <a:avLst/>
            </a:prstGeom>
            <a:noFill/>
            <a:ln w="57150" cmpd="thickThin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2" name="Text Box 6">
              <a:extLst>
                <a:ext uri="{FF2B5EF4-FFF2-40B4-BE49-F238E27FC236}">
                  <a16:creationId xmlns:a16="http://schemas.microsoft.com/office/drawing/2014/main" id="{27B29532-FAE1-4740-83F9-6D095221C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88"/>
              <a:ext cx="2384" cy="26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FFFF66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cs typeface="Arial" panose="020B0604020202020204" pitchFamily="34" charset="0"/>
                </a:rPr>
                <a:t>Bản đồ địa hình và khoáng sản </a:t>
              </a:r>
              <a:endParaRPr lang="en-US" altLang="en-US" sz="20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9943" name="AutoShape 7">
            <a:hlinkClick r:id="rId5" action="ppaction://hlinksldjump"/>
            <a:extLst>
              <a:ext uri="{FF2B5EF4-FFF2-40B4-BE49-F238E27FC236}">
                <a16:creationId xmlns:a16="http://schemas.microsoft.com/office/drawing/2014/main" id="{F7715E53-2F0C-4B96-BB02-6418BB5A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4770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C2A00144-5776-4857-AE8C-AC6DE7FC3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5965825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Khai thác dầu khí</a:t>
            </a:r>
          </a:p>
        </p:txBody>
      </p:sp>
      <p:pic>
        <p:nvPicPr>
          <p:cNvPr id="50179" name="Picture 3" descr="khaithacthan">
            <a:extLst>
              <a:ext uri="{FF2B5EF4-FFF2-40B4-BE49-F238E27FC236}">
                <a16:creationId xmlns:a16="http://schemas.microsoft.com/office/drawing/2014/main" id="{246B6F28-277B-4E70-B417-E1E48BBB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46038"/>
            <a:ext cx="4953000" cy="346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0C2D9547-0F51-46CD-A55F-9C2F80CB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956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Khai thác than ở Việt Nam </a:t>
            </a:r>
          </a:p>
        </p:txBody>
      </p:sp>
      <p:pic>
        <p:nvPicPr>
          <p:cNvPr id="215045" name="Picture 5">
            <a:extLst>
              <a:ext uri="{FF2B5EF4-FFF2-40B4-BE49-F238E27FC236}">
                <a16:creationId xmlns:a16="http://schemas.microsoft.com/office/drawing/2014/main" id="{7C22CB14-E39B-48C7-8FAB-531EFA9C176E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05200"/>
            <a:ext cx="4876800" cy="3352800"/>
          </a:xfrm>
          <a:noFill/>
          <a:ln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50182" name="TextBox 3">
            <a:extLst>
              <a:ext uri="{FF2B5EF4-FFF2-40B4-BE49-F238E27FC236}">
                <a16:creationId xmlns:a16="http://schemas.microsoft.com/office/drawing/2014/main" id="{F7871093-CC87-43B0-AAEB-4E3DFA7CC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307138"/>
            <a:ext cx="284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dầu khí</a:t>
            </a:r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69B1F2EC-2203-422B-A879-98763DAF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248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9">
            <a:extLst>
              <a:ext uri="{FF2B5EF4-FFF2-40B4-BE49-F238E27FC236}">
                <a16:creationId xmlns:a16="http://schemas.microsoft.com/office/drawing/2014/main" id="{A0FD802C-32A7-43A7-B775-0CE3353F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91288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Khai thác vàng</a:t>
            </a:r>
          </a:p>
        </p:txBody>
      </p:sp>
      <p:pic>
        <p:nvPicPr>
          <p:cNvPr id="50186" name="Picture 10">
            <a:extLst>
              <a:ext uri="{FF2B5EF4-FFF2-40B4-BE49-F238E27FC236}">
                <a16:creationId xmlns:a16="http://schemas.microsoft.com/office/drawing/2014/main" id="{9BF830B3-7300-4C7A-8441-6FAA2E90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7" name="Text Box 11">
            <a:extLst>
              <a:ext uri="{FF2B5EF4-FFF2-40B4-BE49-F238E27FC236}">
                <a16:creationId xmlns:a16="http://schemas.microsoft.com/office/drawing/2014/main" id="{5532BB35-FC13-4A77-9C7A-A1145B0F3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8956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Khai thác gỗ</a:t>
            </a: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C0B91E5D-D562-475E-A955-C82AB8AF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5B51596B-5EA1-472F-BC9F-2D92041AC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ngành công nghiệp chính và phân bố</a:t>
            </a:r>
          </a:p>
        </p:txBody>
      </p:sp>
      <p:sp>
        <p:nvSpPr>
          <p:cNvPr id="62468" name="TextBox 2">
            <a:extLst>
              <a:ext uri="{FF2B5EF4-FFF2-40B4-BE49-F238E27FC236}">
                <a16:creationId xmlns:a16="http://schemas.microsoft.com/office/drawing/2014/main" id="{3C6D71C5-B20C-40AF-ABA1-FBFD94840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b) Công nghiệp chế biến</a:t>
            </a:r>
          </a:p>
        </p:txBody>
      </p:sp>
      <p:sp>
        <p:nvSpPr>
          <p:cNvPr id="62469" name="TextBox 3">
            <a:extLst>
              <a:ext uri="{FF2B5EF4-FFF2-40B4-BE49-F238E27FC236}">
                <a16:creationId xmlns:a16="http://schemas.microsoft.com/office/drawing/2014/main" id="{19B07CA5-224B-42F4-888B-C1D30C9E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89200"/>
            <a:ext cx="9144000" cy="354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Luyện kim, hóa chất, chế biến nông sản: rải rác khắp các nước.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Sản xuất hàng tiêu dùng: In-đô-nê-xi-a, Ma-lai-xi-a, Thái Lan, Việt Nam, Xin-ga-po,…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Sản xuất và lắp ghép ô-tô, xe máy, sản xuất thiết bị điện tử: các nước có nền kinh tế phát triển trong khu vực.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nimBg="1"/>
      <p:bldP spid="624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A4183346-5FD5-419A-BC4F-87EE37D7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4820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7579F8B2-F488-4781-BBD7-44DB4B285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00"/>
            <a:ext cx="46482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Sản xuất hàng tiêu dùng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0E7A7BDE-B7B2-4D4A-9448-8FACED03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51C345A6-F993-4181-BBDA-9342DCF66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0"/>
            <a:ext cx="43434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Sản xuất nước mắm</a:t>
            </a:r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10DD0126-EDE8-45C2-9170-056D8138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Text Box 7">
            <a:extLst>
              <a:ext uri="{FF2B5EF4-FFF2-40B4-BE49-F238E27FC236}">
                <a16:creationId xmlns:a16="http://schemas.microsoft.com/office/drawing/2014/main" id="{76D0F324-F245-40E7-8227-A5F6DC0CA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57600"/>
            <a:ext cx="43434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CC00"/>
                </a:solidFill>
                <a:latin typeface="Tahoma" panose="020B0604030504040204" pitchFamily="34" charset="0"/>
              </a:rPr>
              <a:t>   Chế biến Thuỷ Sản</a:t>
            </a:r>
          </a:p>
        </p:txBody>
      </p:sp>
      <p:pic>
        <p:nvPicPr>
          <p:cNvPr id="66568" name="Picture 8">
            <a:extLst>
              <a:ext uri="{FF2B5EF4-FFF2-40B4-BE49-F238E27FC236}">
                <a16:creationId xmlns:a16="http://schemas.microsoft.com/office/drawing/2014/main" id="{1637F02C-997A-42B6-AD4C-4B4DA5FE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/>
          <a:stretch>
            <a:fillRect/>
          </a:stretch>
        </p:blipFill>
        <p:spPr bwMode="auto">
          <a:xfrm>
            <a:off x="0" y="0"/>
            <a:ext cx="4648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9">
            <a:extLst>
              <a:ext uri="{FF2B5EF4-FFF2-40B4-BE49-F238E27FC236}">
                <a16:creationId xmlns:a16="http://schemas.microsoft.com/office/drawing/2014/main" id="{6712CD01-D368-4981-8F36-8D0BF9BE8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48200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9900"/>
                </a:solidFill>
                <a:latin typeface="Tahoma" panose="020B0604030504040204" pitchFamily="34" charset="0"/>
              </a:rPr>
              <a:t>Sản xuất thực phẩm</a:t>
            </a:r>
          </a:p>
        </p:txBody>
      </p:sp>
    </p:spTree>
  </p:cSld>
  <p:clrMapOvr>
    <a:masterClrMapping/>
  </p:clrMapOvr>
  <p:transition>
    <p:wheel spokes="3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0BF014E6-3CBD-4024-82C2-7D75DC35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41988" name="Group 4">
            <a:extLst>
              <a:ext uri="{FF2B5EF4-FFF2-40B4-BE49-F238E27FC236}">
                <a16:creationId xmlns:a16="http://schemas.microsoft.com/office/drawing/2014/main" id="{BBDF914D-A981-4FE1-9266-137D969EB63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733800"/>
            <a:ext cx="4495800" cy="3124200"/>
            <a:chOff x="0" y="2975"/>
            <a:chExt cx="1824" cy="1288"/>
          </a:xfrm>
        </p:grpSpPr>
        <p:pic>
          <p:nvPicPr>
            <p:cNvPr id="11" name="Picture 10" descr="42-17049433.jpg">
              <a:extLst>
                <a:ext uri="{FF2B5EF4-FFF2-40B4-BE49-F238E27FC236}">
                  <a16:creationId xmlns:a16="http://schemas.microsoft.com/office/drawing/2014/main" id="{0AF20011-2910-4E3A-9CA3-7F88D4C7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5"/>
              <a:ext cx="1824" cy="12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990" name="Rectangle 6">
              <a:extLst>
                <a:ext uri="{FF2B5EF4-FFF2-40B4-BE49-F238E27FC236}">
                  <a16:creationId xmlns:a16="http://schemas.microsoft.com/office/drawing/2014/main" id="{34C1DDDD-4093-43F0-BFFE-628FDB2F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868"/>
              <a:ext cx="1104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L</a:t>
              </a:r>
              <a:r>
                <a:rPr lang="vi-VN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ắp</a:t>
              </a: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 r</a:t>
              </a:r>
              <a:r>
                <a:rPr lang="vi-VN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áp</a:t>
              </a: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vi-VN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ô</a:t>
              </a: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 t</a:t>
              </a:r>
              <a:r>
                <a:rPr lang="vi-VN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ô</a:t>
              </a: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>
                  <a:solidFill>
                    <a:srgbClr val="FF0000"/>
                  </a:solidFill>
                  <a:latin typeface=".VnArial" pitchFamily="34" charset="0"/>
                  <a:cs typeface="Arial" panose="020B0604020202020204" pitchFamily="34" charset="0"/>
                </a:rPr>
                <a:t>ở </a:t>
              </a:r>
            </a:p>
            <a:p>
              <a:pPr eaLnBrk="0" hangingPunct="0"/>
              <a:r>
                <a:rPr lang="en-US" altLang="en-US" b="1">
                  <a:solidFill>
                    <a:srgbClr val="FF0000"/>
                  </a:solidFill>
                  <a:latin typeface=".VnArial" pitchFamily="34" charset="0"/>
                  <a:cs typeface="Arial" panose="020B0604020202020204" pitchFamily="34" charset="0"/>
                </a:rPr>
                <a:t>    Ma-lai-xi-a</a:t>
              </a:r>
            </a:p>
          </p:txBody>
        </p:sp>
      </p:grpSp>
      <p:pic>
        <p:nvPicPr>
          <p:cNvPr id="41991" name="Picture 7">
            <a:extLst>
              <a:ext uri="{FF2B5EF4-FFF2-40B4-BE49-F238E27FC236}">
                <a16:creationId xmlns:a16="http://schemas.microsoft.com/office/drawing/2014/main" id="{B820080D-6ED0-4622-894C-E54AAB4D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419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>
            <a:extLst>
              <a:ext uri="{FF2B5EF4-FFF2-40B4-BE49-F238E27FC236}">
                <a16:creationId xmlns:a16="http://schemas.microsoft.com/office/drawing/2014/main" id="{CC2714A1-BB8E-426C-BF06-EC36A5AC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>
            <a:extLst>
              <a:ext uri="{FF2B5EF4-FFF2-40B4-BE49-F238E27FC236}">
                <a16:creationId xmlns:a16="http://schemas.microsoft.com/office/drawing/2014/main" id="{301F076B-FA3D-49E4-9186-F27C824B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648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4" name="Text Box 10">
            <a:extLst>
              <a:ext uri="{FF2B5EF4-FFF2-40B4-BE49-F238E27FC236}">
                <a16:creationId xmlns:a16="http://schemas.microsoft.com/office/drawing/2014/main" id="{C56256ED-C178-4766-B687-FF8F3B35E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160020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9900"/>
                </a:solidFill>
              </a:rPr>
              <a:t>Thiết bị điện tử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96DACFA0-5E47-4013-A867-82B358123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>
            <a:extLst>
              <a:ext uri="{FF2B5EF4-FFF2-40B4-BE49-F238E27FC236}">
                <a16:creationId xmlns:a16="http://schemas.microsoft.com/office/drawing/2014/main" id="{B57EDCD6-9A97-4B00-9C24-8B42A969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nghành công nghiệp chính và phân bố</a:t>
            </a:r>
          </a:p>
        </p:txBody>
      </p:sp>
      <p:sp>
        <p:nvSpPr>
          <p:cNvPr id="68612" name="TextBox 2">
            <a:extLst>
              <a:ext uri="{FF2B5EF4-FFF2-40B4-BE49-F238E27FC236}">
                <a16:creationId xmlns:a16="http://schemas.microsoft.com/office/drawing/2014/main" id="{C459317B-55ED-438F-A291-ED1E127C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Công nghiệp điện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0F6BB-8134-4F5E-AF43-62CAC4F4B4A8}"/>
              </a:ext>
            </a:extLst>
          </p:cNvPr>
          <p:cNvSpPr txBox="1"/>
          <p:nvPr/>
        </p:nvSpPr>
        <p:spPr>
          <a:xfrm>
            <a:off x="0" y="2971800"/>
            <a:ext cx="9144000" cy="20415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Sản lượng điện toàn khu vực: 439 tỉ kWh (2003).</a:t>
            </a:r>
          </a:p>
          <a:p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Điện năng bình quân theo đầu người thấp (1/3 của thế giới).</a:t>
            </a:r>
          </a:p>
        </p:txBody>
      </p:sp>
      <p:sp>
        <p:nvSpPr>
          <p:cNvPr id="68615" name="Oval 7">
            <a:hlinkClick r:id="rId3" action="ppaction://hlinksldjump"/>
            <a:extLst>
              <a:ext uri="{FF2B5EF4-FFF2-40B4-BE49-F238E27FC236}">
                <a16:creationId xmlns:a16="http://schemas.microsoft.com/office/drawing/2014/main" id="{3260D15A-D777-4282-9A05-4577A0BE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057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  <p:bldP spid="6861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2667C681-7741-4DB3-AA06-415B5F1EF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433F3218-8679-49BE-82CE-792D091DE22F}"/>
              </a:ext>
            </a:extLst>
          </p:cNvPr>
          <p:cNvSpPr/>
          <p:nvPr/>
        </p:nvSpPr>
        <p:spPr>
          <a:xfrm>
            <a:off x="1371600" y="2133600"/>
            <a:ext cx="6629400" cy="35052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hình 11.5 kết hợp bảng số liệu em hãy cho biết cơ cấu GDP của một số nước Đông Nam Á có sự thay đổi như thế nào từ năm 1991-2004?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5FDA4CE1-255D-4510-ABE4-58A3B9BE8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CC"/>
                </a:solidFill>
              </a:rPr>
              <a:t>I. CƠ CẤU KINH TẾ</a:t>
            </a:r>
          </a:p>
        </p:txBody>
      </p:sp>
      <p:pic>
        <p:nvPicPr>
          <p:cNvPr id="13318" name="Picture 6" descr="POINSET2">
            <a:extLst>
              <a:ext uri="{FF2B5EF4-FFF2-40B4-BE49-F238E27FC236}">
                <a16:creationId xmlns:a16="http://schemas.microsoft.com/office/drawing/2014/main" id="{7C318AE0-1AC8-4F07-87F2-6EF43B99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POINSET3">
            <a:extLst>
              <a:ext uri="{FF2B5EF4-FFF2-40B4-BE49-F238E27FC236}">
                <a16:creationId xmlns:a16="http://schemas.microsoft.com/office/drawing/2014/main" id="{B31F7142-0A4E-44AB-8996-81FD7D3A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2C00C784-535F-4505-9A43-95CF7808E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6A7B8641-A07F-4752-904C-D6924F70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AutoShape 5">
            <a:hlinkClick r:id="rId5" action="ppaction://hlinksldjump"/>
            <a:extLst>
              <a:ext uri="{FF2B5EF4-FFF2-40B4-BE49-F238E27FC236}">
                <a16:creationId xmlns:a16="http://schemas.microsoft.com/office/drawing/2014/main" id="{F9F261B4-7E07-40D3-A5CB-B2C16236F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477000"/>
            <a:ext cx="685800" cy="485775"/>
          </a:xfrm>
          <a:prstGeom prst="leftArrow">
            <a:avLst>
              <a:gd name="adj1" fmla="val 50000"/>
              <a:gd name="adj2" fmla="val 352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A29B0A0A-439D-4625-B42E-B9117D5B0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4FD5CC41-6ED0-4BAC-AB2C-1E9A80ED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4582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dirty="0">
                <a:solidFill>
                  <a:srgbClr val="FF0000"/>
                </a:solidFill>
              </a:rPr>
              <a:t>III. DỊCH VỤ</a:t>
            </a:r>
          </a:p>
          <a:p>
            <a:r>
              <a:rPr lang="en-US" altLang="en-US" sz="4000" dirty="0">
                <a:solidFill>
                  <a:schemeClr val="accent2"/>
                </a:solidFill>
              </a:rPr>
              <a:t>- </a:t>
            </a:r>
            <a:r>
              <a:rPr lang="en-US" altLang="en-US" sz="4000" dirty="0" err="1">
                <a:solidFill>
                  <a:schemeClr val="accent2"/>
                </a:solidFill>
              </a:rPr>
              <a:t>Cơ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sở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hlinkClick r:id="rId4" action="ppaction://hlinksldjump"/>
              </a:rPr>
              <a:t>hạ</a:t>
            </a:r>
            <a:r>
              <a:rPr lang="en-US" altLang="en-US" sz="4000" dirty="0">
                <a:solidFill>
                  <a:schemeClr val="accent2"/>
                </a:solidFill>
                <a:hlinkClick r:id="rId4" action="ppaction://hlinksldjump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hlinkClick r:id="rId4" action="ppaction://hlinksldjump"/>
              </a:rPr>
              <a:t>tầng</a:t>
            </a:r>
            <a:r>
              <a:rPr lang="en-US" altLang="en-US" sz="4000" dirty="0">
                <a:solidFill>
                  <a:schemeClr val="accent2"/>
                </a:solidFill>
                <a:hlinkClick r:id="rId4" action="ppaction://hlinksldjump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từng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bước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được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hiện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đại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hóa</a:t>
            </a:r>
            <a:r>
              <a:rPr lang="en-US" altLang="en-US" sz="4000" dirty="0">
                <a:solidFill>
                  <a:schemeClr val="accent2"/>
                </a:solidFill>
              </a:rPr>
              <a:t> ( </a:t>
            </a:r>
            <a:r>
              <a:rPr lang="en-US" altLang="en-US" sz="4000" dirty="0" err="1">
                <a:solidFill>
                  <a:schemeClr val="accent2"/>
                </a:solidFill>
              </a:rPr>
              <a:t>hệ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thống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hlinkClick r:id="rId5" action="ppaction://hlinksldjump"/>
              </a:rPr>
              <a:t>giao</a:t>
            </a:r>
            <a:r>
              <a:rPr lang="en-US" altLang="en-US" sz="4000" dirty="0">
                <a:solidFill>
                  <a:schemeClr val="accent2"/>
                </a:solidFill>
                <a:hlinkClick r:id="rId5" action="ppaction://hlinksldjump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hlinkClick r:id="rId5" action="ppaction://hlinksldjump"/>
              </a:rPr>
              <a:t>thông</a:t>
            </a:r>
            <a:r>
              <a:rPr lang="en-US" altLang="en-US" sz="4000" dirty="0">
                <a:solidFill>
                  <a:schemeClr val="accent2"/>
                </a:solidFill>
              </a:rPr>
              <a:t>, </a:t>
            </a:r>
            <a:r>
              <a:rPr lang="en-US" altLang="en-US" sz="4000" dirty="0" err="1">
                <a:solidFill>
                  <a:schemeClr val="accent2"/>
                </a:solidFill>
              </a:rPr>
              <a:t>thông</a:t>
            </a:r>
            <a:r>
              <a:rPr lang="en-US" altLang="en-US" sz="4000" dirty="0">
                <a:solidFill>
                  <a:schemeClr val="accent2"/>
                </a:solidFill>
              </a:rPr>
              <a:t> tin </a:t>
            </a:r>
            <a:r>
              <a:rPr lang="en-US" altLang="en-US" sz="4000" dirty="0" err="1">
                <a:solidFill>
                  <a:schemeClr val="accent2"/>
                </a:solidFill>
                <a:hlinkClick r:id="rId6" action="ppaction://hlinksldjump"/>
              </a:rPr>
              <a:t>liên</a:t>
            </a:r>
            <a:r>
              <a:rPr lang="en-US" altLang="en-US" sz="4000" dirty="0">
                <a:solidFill>
                  <a:schemeClr val="accent2"/>
                </a:solidFill>
                <a:hlinkClick r:id="rId6" action="ppaction://hlinksldjump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hlinkClick r:id="rId6" action="ppaction://hlinksldjump"/>
              </a:rPr>
              <a:t>lạc</a:t>
            </a:r>
            <a:r>
              <a:rPr lang="en-US" altLang="en-US" sz="4000" dirty="0">
                <a:solidFill>
                  <a:schemeClr val="accent2"/>
                </a:solidFill>
              </a:rPr>
              <a:t>)…</a:t>
            </a:r>
          </a:p>
          <a:p>
            <a:r>
              <a:rPr lang="en-US" altLang="en-US" sz="4000" dirty="0">
                <a:solidFill>
                  <a:schemeClr val="accent2"/>
                </a:solidFill>
              </a:rPr>
              <a:t>- </a:t>
            </a:r>
            <a:r>
              <a:rPr lang="en-US" altLang="en-US" sz="4000" dirty="0" err="1">
                <a:solidFill>
                  <a:schemeClr val="accent2"/>
                </a:solidFill>
              </a:rPr>
              <a:t>Hệ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thống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ngân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hàng</a:t>
            </a:r>
            <a:r>
              <a:rPr lang="en-US" altLang="en-US" sz="4000" dirty="0">
                <a:solidFill>
                  <a:schemeClr val="accent2"/>
                </a:solidFill>
              </a:rPr>
              <a:t>, </a:t>
            </a:r>
            <a:r>
              <a:rPr lang="en-US" altLang="en-US" sz="4000" dirty="0" err="1">
                <a:solidFill>
                  <a:schemeClr val="accent2"/>
                </a:solidFill>
              </a:rPr>
              <a:t>tín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dụng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được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chú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trọng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và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đầu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tư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phát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triển</a:t>
            </a:r>
            <a:endParaRPr lang="en-US" altLang="en-US" sz="4000" dirty="0">
              <a:solidFill>
                <a:schemeClr val="accent2"/>
              </a:solidFill>
            </a:endParaRPr>
          </a:p>
          <a:p>
            <a:r>
              <a:rPr lang="en-US" altLang="en-US" sz="4000" dirty="0">
                <a:solidFill>
                  <a:schemeClr val="accent2"/>
                </a:solidFill>
              </a:rPr>
              <a:t>- Du </a:t>
            </a:r>
            <a:r>
              <a:rPr lang="en-US" altLang="en-US" sz="4000" dirty="0" err="1">
                <a:solidFill>
                  <a:schemeClr val="accent2"/>
                </a:solidFill>
              </a:rPr>
              <a:t>lịch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phát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triển</a:t>
            </a:r>
            <a:r>
              <a:rPr lang="en-US" altLang="en-US" sz="4000" dirty="0">
                <a:solidFill>
                  <a:schemeClr val="accent2"/>
                </a:solidFill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</a:rPr>
              <a:t>mạnh</a:t>
            </a:r>
            <a:endParaRPr lang="en-US" altLang="en-US" sz="4000" dirty="0">
              <a:solidFill>
                <a:schemeClr val="accent2"/>
              </a:solidFill>
            </a:endParaRPr>
          </a:p>
        </p:txBody>
      </p:sp>
      <p:sp>
        <p:nvSpPr>
          <p:cNvPr id="52229" name="AutoShape 5">
            <a:hlinkClick r:id="rId7" action="ppaction://hlinksldjump"/>
            <a:extLst>
              <a:ext uri="{FF2B5EF4-FFF2-40B4-BE49-F238E27FC236}">
                <a16:creationId xmlns:a16="http://schemas.microsoft.com/office/drawing/2014/main" id="{B689F3CD-5366-4956-9833-3875715C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114800"/>
            <a:ext cx="381000" cy="457200"/>
          </a:xfrm>
          <a:prstGeom prst="octagon">
            <a:avLst>
              <a:gd name="adj" fmla="val 2928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AutoShape 6">
            <a:hlinkClick r:id="rId8" action="ppaction://hlinksldjump"/>
            <a:extLst>
              <a:ext uri="{FF2B5EF4-FFF2-40B4-BE49-F238E27FC236}">
                <a16:creationId xmlns:a16="http://schemas.microsoft.com/office/drawing/2014/main" id="{074EAB0B-E039-42EC-A8E4-6D6F7C0A2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724400"/>
            <a:ext cx="381000" cy="457200"/>
          </a:xfrm>
          <a:prstGeom prst="octagon">
            <a:avLst>
              <a:gd name="adj" fmla="val 2928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31" name="Picture 6" descr="POINSET2">
            <a:extLst>
              <a:ext uri="{FF2B5EF4-FFF2-40B4-BE49-F238E27FC236}">
                <a16:creationId xmlns:a16="http://schemas.microsoft.com/office/drawing/2014/main" id="{47C6045E-D1E5-461E-8778-A8984500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POINSET3">
            <a:extLst>
              <a:ext uri="{FF2B5EF4-FFF2-40B4-BE49-F238E27FC236}">
                <a16:creationId xmlns:a16="http://schemas.microsoft.com/office/drawing/2014/main" id="{7E986B58-1C85-4A4F-B9F9-4633CE77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B8F781D4-929D-4719-B57A-CCC614561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13F11B08-A431-4920-9AD9-2408F3F80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148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32694F7D-3353-401B-9339-70CA3468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232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16" name="Picture 15" descr="Kualalumpur.jpg">
            <a:extLst>
              <a:ext uri="{FF2B5EF4-FFF2-40B4-BE49-F238E27FC236}">
                <a16:creationId xmlns:a16="http://schemas.microsoft.com/office/drawing/2014/main" id="{9B3F447A-DE81-4B24-BA3B-905BAF0E17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85800"/>
            <a:ext cx="47879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A3E2A2C7-8032-48FE-9D12-2AEB9C6D3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5065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E4B87AF9-FC13-4962-BD60-C8B6E6765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26" name="Picture 25" descr="TP.HCMinh.JPG">
            <a:extLst>
              <a:ext uri="{FF2B5EF4-FFF2-40B4-BE49-F238E27FC236}">
                <a16:creationId xmlns:a16="http://schemas.microsoft.com/office/drawing/2014/main" id="{7C65852E-AF97-4E30-A772-CF332C4ED2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356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4" name="Text Box 12">
            <a:extLst>
              <a:ext uri="{FF2B5EF4-FFF2-40B4-BE49-F238E27FC236}">
                <a16:creationId xmlns:a16="http://schemas.microsoft.com/office/drawing/2014/main" id="{1A54CD0E-202C-494C-BB2B-962AF5714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278563"/>
            <a:ext cx="1673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accent2"/>
                </a:solidFill>
              </a:rPr>
              <a:t>Singapo</a:t>
            </a: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id="{BE555C03-CE60-4C40-9E8C-24AB1418B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78563"/>
            <a:ext cx="1785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accent2"/>
                </a:solidFill>
              </a:rPr>
              <a:t>Malaysia</a:t>
            </a:r>
          </a:p>
        </p:txBody>
      </p:sp>
      <p:sp>
        <p:nvSpPr>
          <p:cNvPr id="5428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04A5DFF-19D8-4288-BCBB-01FD4087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888" y="6372225"/>
            <a:ext cx="519112" cy="485775"/>
          </a:xfrm>
          <a:prstGeom prst="leftArrow">
            <a:avLst>
              <a:gd name="adj1" fmla="val 50000"/>
              <a:gd name="adj2" fmla="val 26716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5E775F7D-E4B5-45ED-85AF-0C9C7E17B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53A9288E-1815-461F-838A-D778E3D11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331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29705" name="Picture 15" descr="nutcd1024x678">
            <a:hlinkClick r:id="rId4" action="ppaction://hlinksldjump"/>
            <a:extLst>
              <a:ext uri="{FF2B5EF4-FFF2-40B4-BE49-F238E27FC236}">
                <a16:creationId xmlns:a16="http://schemas.microsoft.com/office/drawing/2014/main" id="{669EF72C-C7B9-4020-8B52-6416F92C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6613"/>
            <a:ext cx="4495800" cy="52593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6326" name="Text Box 6">
            <a:extLst>
              <a:ext uri="{FF2B5EF4-FFF2-40B4-BE49-F238E27FC236}">
                <a16:creationId xmlns:a16="http://schemas.microsoft.com/office/drawing/2014/main" id="{5E539178-C928-4C3A-ABBD-8EE7F9547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304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56327" name="Picture 7">
            <a:extLst>
              <a:ext uri="{FF2B5EF4-FFF2-40B4-BE49-F238E27FC236}">
                <a16:creationId xmlns:a16="http://schemas.microsoft.com/office/drawing/2014/main" id="{4D44C041-D233-4ED4-AC5D-7C4DF627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4278313" cy="53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8" name="Text Box 8">
            <a:extLst>
              <a:ext uri="{FF2B5EF4-FFF2-40B4-BE49-F238E27FC236}">
                <a16:creationId xmlns:a16="http://schemas.microsoft.com/office/drawing/2014/main" id="{93CF25DE-E7C8-4CF0-B4E2-78D678BF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72200"/>
            <a:ext cx="1587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 vượt</a:t>
            </a: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9A2D0390-6F56-4640-A13C-B2706836F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96000"/>
            <a:ext cx="2401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 treo</a:t>
            </a:r>
          </a:p>
        </p:txBody>
      </p:sp>
      <p:sp>
        <p:nvSpPr>
          <p:cNvPr id="56331" name="AutoShape 11">
            <a:hlinkClick r:id="rId7" action="ppaction://hlinksldjump"/>
            <a:extLst>
              <a:ext uri="{FF2B5EF4-FFF2-40B4-BE49-F238E27FC236}">
                <a16:creationId xmlns:a16="http://schemas.microsoft.com/office/drawing/2014/main" id="{FADCD80D-3D3A-400E-92C1-CD24135A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6372225"/>
            <a:ext cx="595312" cy="485775"/>
          </a:xfrm>
          <a:prstGeom prst="leftArrow">
            <a:avLst>
              <a:gd name="adj1" fmla="val 50000"/>
              <a:gd name="adj2" fmla="val 3063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/>
      <p:bldP spid="563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A24636C2-BFB6-4E7A-B91C-7028CA20C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662B82C-E9CC-4ABA-87D7-B3E36CFD7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50000">
                <a:schemeClr val="bg1"/>
              </a:gs>
              <a:gs pos="100000">
                <a:srgbClr val="FFCC00"/>
              </a:gs>
            </a:gsLst>
            <a:lin ang="5400000" scaled="1"/>
          </a:gradFill>
          <a:ln w="38100" cmpd="dbl">
            <a:solidFill>
              <a:srgbClr val="0000FF"/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11: KHU VỰC ĐÔNG NAM Á –Tiết 2: Kinh tế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4E9C897B-5956-406C-8270-D5803FD6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6" name="Table Placeholder 5" descr="229824Vinất.JPG">
            <a:extLst>
              <a:ext uri="{FF2B5EF4-FFF2-40B4-BE49-F238E27FC236}">
                <a16:creationId xmlns:a16="http://schemas.microsoft.com/office/drawing/2014/main" id="{A2251FD9-6124-44DA-8E33-F05C53820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elexVermittlung.jpg">
            <a:extLst>
              <a:ext uri="{FF2B5EF4-FFF2-40B4-BE49-F238E27FC236}">
                <a16:creationId xmlns:a16="http://schemas.microsoft.com/office/drawing/2014/main" id="{E64F8047-1526-4346-B569-088B054BD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rạm thu sóng.vt.jpg">
            <a:extLst>
              <a:ext uri="{FF2B5EF4-FFF2-40B4-BE49-F238E27FC236}">
                <a16:creationId xmlns:a16="http://schemas.microsoft.com/office/drawing/2014/main" id="{A98A00D9-2334-49FC-B2CA-B21002B36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Trạm thu .Vt.Sattelite.jpg">
            <a:extLst>
              <a:ext uri="{FF2B5EF4-FFF2-40B4-BE49-F238E27FC236}">
                <a16:creationId xmlns:a16="http://schemas.microsoft.com/office/drawing/2014/main" id="{6397FAF0-4FBF-4E98-9FA1-06AC90902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352800"/>
            <a:ext cx="42672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8377" name="Text Box 9">
            <a:extLst>
              <a:ext uri="{FF2B5EF4-FFF2-40B4-BE49-F238E27FC236}">
                <a16:creationId xmlns:a16="http://schemas.microsoft.com/office/drawing/2014/main" id="{6834AC2C-4684-4D39-9D91-9B1D34A7C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97188"/>
            <a:ext cx="6183313" cy="519112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>
                <a:latin typeface="Times New Roman" panose="02020603050405020304" pitchFamily="18" charset="0"/>
                <a:cs typeface="Arial" panose="020B0604020202020204" pitchFamily="34" charset="0"/>
              </a:rPr>
              <a:t>Hiện đại hóa mạng lưới thông tin liên lạc.</a:t>
            </a:r>
          </a:p>
        </p:txBody>
      </p:sp>
      <p:sp>
        <p:nvSpPr>
          <p:cNvPr id="58378" name="AutoShape 10">
            <a:hlinkClick r:id="rId8" action="ppaction://hlinksldjump"/>
            <a:extLst>
              <a:ext uri="{FF2B5EF4-FFF2-40B4-BE49-F238E27FC236}">
                <a16:creationId xmlns:a16="http://schemas.microsoft.com/office/drawing/2014/main" id="{582C584D-EEC6-48FD-903D-0E6C063F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C:\Documents and Settings\Nguyen Hanh Nhan\My Documents\My Pictures\thương mại\42-16030966.jpg">
            <a:extLst>
              <a:ext uri="{FF2B5EF4-FFF2-40B4-BE49-F238E27FC236}">
                <a16:creationId xmlns:a16="http://schemas.microsoft.com/office/drawing/2014/main" id="{0E185033-1ED9-4E4A-A93A-3FDF8800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2" descr="thanhtoan.gif">
            <a:extLst>
              <a:ext uri="{FF2B5EF4-FFF2-40B4-BE49-F238E27FC236}">
                <a16:creationId xmlns:a16="http://schemas.microsoft.com/office/drawing/2014/main" id="{B520D198-E07A-4D8D-A983-AF3974B75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1829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12">
            <a:extLst>
              <a:ext uri="{FF2B5EF4-FFF2-40B4-BE49-F238E27FC236}">
                <a16:creationId xmlns:a16="http://schemas.microsoft.com/office/drawing/2014/main" id="{2323BD58-1843-41FE-9EE6-3FF80DC4A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1">
              <a:solidFill>
                <a:srgbClr val="FF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83976" name="Picture 8">
            <a:extLst>
              <a:ext uri="{FF2B5EF4-FFF2-40B4-BE49-F238E27FC236}">
                <a16:creationId xmlns:a16="http://schemas.microsoft.com/office/drawing/2014/main" id="{92408AD6-6B1E-4A88-B381-9F0DAA76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>
            <a:extLst>
              <a:ext uri="{FF2B5EF4-FFF2-40B4-BE49-F238E27FC236}">
                <a16:creationId xmlns:a16="http://schemas.microsoft.com/office/drawing/2014/main" id="{2A46F24F-25A1-4DEE-8EC5-31C50305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800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8" name="AutoShape 10">
            <a:hlinkClick r:id="rId6" action="ppaction://hlinksldjump"/>
            <a:extLst>
              <a:ext uri="{FF2B5EF4-FFF2-40B4-BE49-F238E27FC236}">
                <a16:creationId xmlns:a16="http://schemas.microsoft.com/office/drawing/2014/main" id="{CAC89240-BF8F-40D8-8250-FD69AD3E1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4008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68E772A7-4A42-423A-B6F2-CDCC724DE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3E2D85E0-94F4-4DE9-99FF-05E9A8627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00538" cy="488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</a:rPr>
              <a:t>Ha Long bay – Viet Nam</a:t>
            </a:r>
          </a:p>
        </p:txBody>
      </p:sp>
      <p:pic>
        <p:nvPicPr>
          <p:cNvPr id="84996" name="Picture 4">
            <a:extLst>
              <a:ext uri="{FF2B5EF4-FFF2-40B4-BE49-F238E27FC236}">
                <a16:creationId xmlns:a16="http://schemas.microsoft.com/office/drawing/2014/main" id="{4CA07BC1-2937-4653-A789-E2713D2D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65AA7FB2-B024-4624-85D5-5CE5734F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98838"/>
            <a:ext cx="4495800" cy="427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200" b="1">
                <a:solidFill>
                  <a:srgbClr val="0000FF"/>
                </a:solidFill>
                <a:latin typeface="Tahoma" panose="020B0604030504040204" pitchFamily="34" charset="0"/>
              </a:rPr>
              <a:t>Canals of Bangkok, Thailand</a:t>
            </a:r>
            <a:endParaRPr lang="en-US" altLang="en-US" sz="2200" b="1">
              <a:solidFill>
                <a:srgbClr val="0000FF"/>
              </a:solidFill>
            </a:endParaRPr>
          </a:p>
        </p:txBody>
      </p:sp>
      <p:pic>
        <p:nvPicPr>
          <p:cNvPr id="84998" name="Picture 6">
            <a:extLst>
              <a:ext uri="{FF2B5EF4-FFF2-40B4-BE49-F238E27FC236}">
                <a16:creationId xmlns:a16="http://schemas.microsoft.com/office/drawing/2014/main" id="{0166B7EF-B0E5-43FE-AB29-C2549395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9" name="Text Box 7">
            <a:extLst>
              <a:ext uri="{FF2B5EF4-FFF2-40B4-BE49-F238E27FC236}">
                <a16:creationId xmlns:a16="http://schemas.microsoft.com/office/drawing/2014/main" id="{FAA4306B-5A5A-4515-A1A1-CEBDA2B23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0"/>
            <a:ext cx="43434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Mekong River</a:t>
            </a:r>
            <a:endParaRPr lang="en-US" altLang="en-US" sz="2800" b="1">
              <a:solidFill>
                <a:srgbClr val="0000FF"/>
              </a:solidFill>
            </a:endParaRPr>
          </a:p>
        </p:txBody>
      </p:sp>
      <p:pic>
        <p:nvPicPr>
          <p:cNvPr id="85000" name="Picture 8">
            <a:extLst>
              <a:ext uri="{FF2B5EF4-FFF2-40B4-BE49-F238E27FC236}">
                <a16:creationId xmlns:a16="http://schemas.microsoft.com/office/drawing/2014/main" id="{283D9380-30FF-402D-8C08-9757E48E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648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1" name="Rectangle 9">
            <a:extLst>
              <a:ext uri="{FF2B5EF4-FFF2-40B4-BE49-F238E27FC236}">
                <a16:creationId xmlns:a16="http://schemas.microsoft.com/office/drawing/2014/main" id="{61F3D35A-145E-4BA4-AFEB-3F3E1F8F9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352800"/>
            <a:ext cx="3810000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Tahoma" panose="020B0604030504040204" pitchFamily="34" charset="0"/>
              </a:rPr>
              <a:t>Angkor Thum</a:t>
            </a:r>
            <a:endParaRPr lang="en-US" altLang="en-US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  <p:bldP spid="84997" grpId="0" animBg="1"/>
      <p:bldP spid="84999" grpId="0" animBg="1"/>
      <p:bldP spid="850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26035DA9-088F-4ED9-8BB1-0FAA7439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073" name="Group 57">
            <a:extLst>
              <a:ext uri="{FF2B5EF4-FFF2-40B4-BE49-F238E27FC236}">
                <a16:creationId xmlns:a16="http://schemas.microsoft.com/office/drawing/2014/main" id="{E7A4DD3B-871C-4CBE-B8E6-368668030B36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514600"/>
          <a:ext cx="8610600" cy="4114802"/>
        </p:xfrm>
        <a:graphic>
          <a:graphicData uri="http://schemas.openxmlformats.org/drawingml/2006/table">
            <a:tbl>
              <a:tblPr/>
              <a:tblGrid>
                <a:gridCol w="3273425">
                  <a:extLst>
                    <a:ext uri="{9D8B030D-6E8A-4147-A177-3AD203B41FA5}">
                      <a16:colId xmlns:a16="http://schemas.microsoft.com/office/drawing/2014/main" val="1658774738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3808948886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144121458"/>
                    </a:ext>
                  </a:extLst>
                </a:gridCol>
              </a:tblGrid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89377"/>
                  </a:ext>
                </a:extLst>
              </a:tr>
              <a:tr h="80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Phi-lip-pin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92274"/>
                  </a:ext>
                </a:extLst>
              </a:tr>
              <a:tr h="85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In-đô-nê-xi-a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506911"/>
                  </a:ext>
                </a:extLst>
              </a:tr>
              <a:tr h="85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Căm-pu-chia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53008"/>
                  </a:ext>
                </a:extLst>
              </a:tr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L="91426" marR="91426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955259"/>
                  </a:ext>
                </a:extLst>
              </a:tr>
            </a:tbl>
          </a:graphicData>
        </a:graphic>
      </p:graphicFrame>
      <p:sp>
        <p:nvSpPr>
          <p:cNvPr id="86057" name="TextBox 2">
            <a:extLst>
              <a:ext uri="{FF2B5EF4-FFF2-40B4-BE49-F238E27FC236}">
                <a16:creationId xmlns:a16="http://schemas.microsoft.com/office/drawing/2014/main" id="{772C82CB-9CD5-4990-9840-419395A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Bảng: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Tỷ trọng dịch vụ trong cơ cấu GDP của một số nước ở Đông Nam Á</a:t>
            </a:r>
          </a:p>
          <a:p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nào có tỉ trọng dịch vụ trong cơ cấu GDP thuộc loại cao?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E1EB69F3-E1BF-4FB9-BA85-AEE0248C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1">
            <a:extLst>
              <a:ext uri="{FF2B5EF4-FFF2-40B4-BE49-F238E27FC236}">
                <a16:creationId xmlns:a16="http://schemas.microsoft.com/office/drawing/2014/main" id="{CB203150-C0BE-4536-A7BE-538176DB2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NÔNG NGHIỆP</a:t>
            </a:r>
          </a:p>
          <a:p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</a:p>
        </p:txBody>
      </p:sp>
      <p:sp>
        <p:nvSpPr>
          <p:cNvPr id="87044" name="TextBox 2">
            <a:extLst>
              <a:ext uri="{FF2B5EF4-FFF2-40B4-BE49-F238E27FC236}">
                <a16:creationId xmlns:a16="http://schemas.microsoft.com/office/drawing/2014/main" id="{79DDAD3E-8774-4E0E-B623-182F2907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2667000"/>
            <a:ext cx="91265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Nền nông nghiệp nhiệt đới</a:t>
            </a:r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6601BDA-6C79-4386-9226-6BDAD3AC6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280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Cơ cấu đa dạng, gồm 3 ngành chính:</a:t>
            </a:r>
          </a:p>
        </p:txBody>
      </p:sp>
      <p:sp>
        <p:nvSpPr>
          <p:cNvPr id="87047" name="TextBox 5">
            <a:extLst>
              <a:ext uri="{FF2B5EF4-FFF2-40B4-BE49-F238E27FC236}">
                <a16:creationId xmlns:a16="http://schemas.microsoft.com/office/drawing/2014/main" id="{C0C79324-E002-402D-A63F-83AE4A514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8600"/>
            <a:ext cx="9144000" cy="155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Trồng lúa nước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Trồng cây công nghiệp và cây ăn quả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Chăn nuôi, đánh bắt và nuôi trồng thủy, hải sản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6" grpId="0" animBg="1"/>
      <p:bldP spid="870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C4875AFF-CD3D-4869-B667-1656266B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15" name="Group 3">
            <a:extLst>
              <a:ext uri="{FF2B5EF4-FFF2-40B4-BE49-F238E27FC236}">
                <a16:creationId xmlns:a16="http://schemas.microsoft.com/office/drawing/2014/main" id="{EAD6910D-2E5B-44F6-B21C-A2A74A672C2E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0"/>
          <a:ext cx="9169400" cy="11430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351866888"/>
                    </a:ext>
                  </a:extLst>
                </a:gridCol>
                <a:gridCol w="6654800">
                  <a:extLst>
                    <a:ext uri="{9D8B030D-6E8A-4147-A177-3AD203B41FA5}">
                      <a16:colId xmlns:a16="http://schemas.microsoft.com/office/drawing/2014/main" val="2468014027"/>
                    </a:ext>
                  </a:extLst>
                </a:gridCol>
              </a:tblGrid>
              <a:tr h="1143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 lúa nước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064439"/>
                  </a:ext>
                </a:extLst>
              </a:tr>
            </a:tbl>
          </a:graphicData>
        </a:graphic>
      </p:graphicFrame>
      <p:graphicFrame>
        <p:nvGraphicFramePr>
          <p:cNvPr id="90155" name="Group 43">
            <a:extLst>
              <a:ext uri="{FF2B5EF4-FFF2-40B4-BE49-F238E27FC236}">
                <a16:creationId xmlns:a16="http://schemas.microsoft.com/office/drawing/2014/main" id="{1E5CB199-1B23-408A-9C3B-AA196A961972}"/>
              </a:ext>
            </a:extLst>
          </p:cNvPr>
          <p:cNvGraphicFramePr>
            <a:graphicFrameLocks noGrp="1"/>
          </p:cNvGraphicFramePr>
          <p:nvPr/>
        </p:nvGraphicFramePr>
        <p:xfrm>
          <a:off x="0" y="2743200"/>
          <a:ext cx="9144000" cy="17526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3918950982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328105736"/>
                    </a:ext>
                  </a:extLst>
                </a:gridCol>
              </a:tblGrid>
              <a:tr h="175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phát triển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phù sa màu mỡ.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Khí hậu nóng ẩm.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Lao động đông, có kinh nghiệm.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759497"/>
                  </a:ext>
                </a:extLst>
              </a:tr>
            </a:tbl>
          </a:graphicData>
        </a:graphic>
      </p:graphicFrame>
      <p:graphicFrame>
        <p:nvGraphicFramePr>
          <p:cNvPr id="90160" name="Group 48">
            <a:extLst>
              <a:ext uri="{FF2B5EF4-FFF2-40B4-BE49-F238E27FC236}">
                <a16:creationId xmlns:a16="http://schemas.microsoft.com/office/drawing/2014/main" id="{D4CDCFE1-1CA7-4062-BF8F-B8AAA43185D3}"/>
              </a:ext>
            </a:extLst>
          </p:cNvPr>
          <p:cNvGraphicFramePr>
            <a:graphicFrameLocks noGrp="1"/>
          </p:cNvGraphicFramePr>
          <p:nvPr/>
        </p:nvGraphicFramePr>
        <p:xfrm>
          <a:off x="0" y="4267200"/>
          <a:ext cx="9144000" cy="1447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3707982138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402807649"/>
                    </a:ext>
                  </a:extLst>
                </a:gridCol>
              </a:tblGrid>
              <a:tr h="144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sản xuất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Là cây lương thực truyền thống và quan trọng nhất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Sản lượng không ngừng tăng mạnh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94080"/>
                  </a:ext>
                </a:extLst>
              </a:tr>
            </a:tbl>
          </a:graphicData>
        </a:graphic>
      </p:graphicFrame>
      <p:graphicFrame>
        <p:nvGraphicFramePr>
          <p:cNvPr id="90153" name="Group 41">
            <a:extLst>
              <a:ext uri="{FF2B5EF4-FFF2-40B4-BE49-F238E27FC236}">
                <a16:creationId xmlns:a16="http://schemas.microsoft.com/office/drawing/2014/main" id="{07B22031-553C-4BFF-A8A6-17A0C82CD3F5}"/>
              </a:ext>
            </a:extLst>
          </p:cNvPr>
          <p:cNvGraphicFramePr>
            <a:graphicFrameLocks noGrp="1"/>
          </p:cNvGraphicFramePr>
          <p:nvPr/>
        </p:nvGraphicFramePr>
        <p:xfrm>
          <a:off x="0" y="5715000"/>
          <a:ext cx="9144000" cy="1066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1070728629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141233525"/>
                    </a:ext>
                  </a:extLst>
                </a:gridCol>
              </a:tblGrid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Chủ yếu ở Thái Lan, Việt Nam,</a:t>
                      </a:r>
                      <a:b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In-đô-nê-xi-a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014902"/>
                  </a:ext>
                </a:extLst>
              </a:tr>
            </a:tbl>
          </a:graphicData>
        </a:graphic>
      </p:graphicFrame>
      <p:sp>
        <p:nvSpPr>
          <p:cNvPr id="90147" name="AutoShape 35">
            <a:hlinkClick r:id="rId3" action="ppaction://hlinksldjump"/>
            <a:extLst>
              <a:ext uri="{FF2B5EF4-FFF2-40B4-BE49-F238E27FC236}">
                <a16:creationId xmlns:a16="http://schemas.microsoft.com/office/drawing/2014/main" id="{66C4A8AC-051A-4C43-A82F-F6A0DBDE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2578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0148" name="AutoShape 36">
            <a:hlinkClick r:id="rId4" action="ppaction://hlinksldjump"/>
            <a:extLst>
              <a:ext uri="{FF2B5EF4-FFF2-40B4-BE49-F238E27FC236}">
                <a16:creationId xmlns:a16="http://schemas.microsoft.com/office/drawing/2014/main" id="{952B1EC8-D105-4455-B87D-6504C2EC8E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33600" y="5867400"/>
            <a:ext cx="304800" cy="228600"/>
          </a:xfrm>
          <a:prstGeom prst="rightArrow">
            <a:avLst>
              <a:gd name="adj1" fmla="val 100000"/>
              <a:gd name="adj2" fmla="val 4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6" name="Text Box 44">
            <a:extLst>
              <a:ext uri="{FF2B5EF4-FFF2-40B4-BE49-F238E27FC236}">
                <a16:creationId xmlns:a16="http://schemas.microsoft.com/office/drawing/2014/main" id="{C217A617-65CA-455D-B36E-DA751D13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5159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009900"/>
                </a:solidFill>
              </a:rPr>
              <a:t>1. Ngành trồng lúa nước</a:t>
            </a:r>
          </a:p>
        </p:txBody>
      </p:sp>
      <p:sp>
        <p:nvSpPr>
          <p:cNvPr id="90157" name="Oval 45">
            <a:hlinkClick r:id="rId4" action="ppaction://hlinksldjump"/>
            <a:extLst>
              <a:ext uri="{FF2B5EF4-FFF2-40B4-BE49-F238E27FC236}">
                <a16:creationId xmlns:a16="http://schemas.microsoft.com/office/drawing/2014/main" id="{EA5C3411-ECC9-4C9D-A9F1-6C3C2CA2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800600"/>
            <a:ext cx="381000" cy="3048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61" name="Oval 49">
            <a:hlinkClick r:id="rId6" action="ppaction://hlinksldjump"/>
            <a:extLst>
              <a:ext uri="{FF2B5EF4-FFF2-40B4-BE49-F238E27FC236}">
                <a16:creationId xmlns:a16="http://schemas.microsoft.com/office/drawing/2014/main" id="{4D8E2D45-4BBD-425A-8A61-EFAAFE5C6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324600"/>
            <a:ext cx="533400" cy="3048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3B57A52C-BF5F-4FAF-A851-6A58C628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4945F8-F4C8-4EB1-A380-E55E90FF7E3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209800"/>
          <a:ext cx="8915400" cy="4210352"/>
        </p:xfrm>
        <a:graphic>
          <a:graphicData uri="http://schemas.openxmlformats.org/drawingml/2006/table">
            <a:tbl>
              <a:tblPr/>
              <a:tblGrid>
                <a:gridCol w="1782763">
                  <a:extLst>
                    <a:ext uri="{9D8B030D-6E8A-4147-A177-3AD203B41FA5}">
                      <a16:colId xmlns:a16="http://schemas.microsoft.com/office/drawing/2014/main" val="3677488609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007619538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500809161"/>
                    </a:ext>
                  </a:extLst>
                </a:gridCol>
                <a:gridCol w="1782763">
                  <a:extLst>
                    <a:ext uri="{9D8B030D-6E8A-4147-A177-3AD203B41FA5}">
                      <a16:colId xmlns:a16="http://schemas.microsoft.com/office/drawing/2014/main" val="1182660371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779603156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464070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43252"/>
                  </a:ext>
                </a:extLst>
              </a:tr>
              <a:tr h="817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64139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67888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845508"/>
                  </a:ext>
                </a:extLst>
              </a:tr>
            </a:tbl>
          </a:graphicData>
        </a:graphic>
      </p:graphicFrame>
      <p:sp>
        <p:nvSpPr>
          <p:cNvPr id="16427" name="TextBox 2">
            <a:extLst>
              <a:ext uri="{FF2B5EF4-FFF2-40B4-BE49-F238E27FC236}">
                <a16:creationId xmlns:a16="http://schemas.microsoft.com/office/drawing/2014/main" id="{7FCAB5CA-B029-4254-A974-767550A4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01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1: Cơ cấu GDP của In-đô-nê-xi-a giai đoạn</a:t>
            </a:r>
          </a:p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1991-2004 ( đơn vị: %)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D6C3B5FA-45DD-447A-97DA-CB45FF7A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420" name="Object 1">
            <a:extLst>
              <a:ext uri="{FF2B5EF4-FFF2-40B4-BE49-F238E27FC236}">
                <a16:creationId xmlns:a16="http://schemas.microsoft.com/office/drawing/2014/main" id="{0898324C-4F38-4B6A-B173-EE31F9C0F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09600"/>
          <a:ext cx="86868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6000" imgH="4067175" progId="MSGraph.Chart.8">
                  <p:embed followColorScheme="full"/>
                </p:oleObj>
              </mc:Choice>
              <mc:Fallback>
                <p:oleObj name="Chart" r:id="rId4" imgW="6096000" imgH="4067175" progId="MSGraph.Chart.8">
                  <p:embed followColorScheme="full"/>
                  <p:pic>
                    <p:nvPicPr>
                      <p:cNvPr id="60420" name="Object 1">
                        <a:extLst>
                          <a:ext uri="{FF2B5EF4-FFF2-40B4-BE49-F238E27FC236}">
                            <a16:creationId xmlns:a16="http://schemas.microsoft.com/office/drawing/2014/main" id="{0898324C-4F38-4B6A-B173-EE31F9C0F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86868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TextBox 3">
            <a:extLst>
              <a:ext uri="{FF2B5EF4-FFF2-40B4-BE49-F238E27FC236}">
                <a16:creationId xmlns:a16="http://schemas.microsoft.com/office/drawing/2014/main" id="{2BB8079F-765D-4D9A-80F5-615725A26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370513"/>
            <a:ext cx="741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</a:p>
        </p:txBody>
      </p:sp>
      <p:sp>
        <p:nvSpPr>
          <p:cNvPr id="60422" name="TextBox 5">
            <a:extLst>
              <a:ext uri="{FF2B5EF4-FFF2-40B4-BE49-F238E27FC236}">
                <a16:creationId xmlns:a16="http://schemas.microsoft.com/office/drawing/2014/main" id="{59CCA85A-054F-48B4-A8BA-3357B8AA4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93725"/>
            <a:ext cx="110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Triệu tấn</a:t>
            </a:r>
          </a:p>
        </p:txBody>
      </p:sp>
      <p:sp>
        <p:nvSpPr>
          <p:cNvPr id="60423" name="TextBox 7">
            <a:extLst>
              <a:ext uri="{FF2B5EF4-FFF2-40B4-BE49-F238E27FC236}">
                <a16:creationId xmlns:a16="http://schemas.microsoft.com/office/drawing/2014/main" id="{AB84D9CE-4C3B-489C-A3CF-756E973F5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663" y="9937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161</a:t>
            </a:r>
          </a:p>
        </p:txBody>
      </p:sp>
      <p:sp>
        <p:nvSpPr>
          <p:cNvPr id="60424" name="TextBox 8">
            <a:extLst>
              <a:ext uri="{FF2B5EF4-FFF2-40B4-BE49-F238E27FC236}">
                <a16:creationId xmlns:a16="http://schemas.microsoft.com/office/drawing/2014/main" id="{575986B6-3A56-4019-A58C-FF05D779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468563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</a:p>
        </p:txBody>
      </p:sp>
      <p:sp>
        <p:nvSpPr>
          <p:cNvPr id="60425" name="TextBox 9">
            <a:extLst>
              <a:ext uri="{FF2B5EF4-FFF2-40B4-BE49-F238E27FC236}">
                <a16:creationId xmlns:a16="http://schemas.microsoft.com/office/drawing/2014/main" id="{438C7E37-24D4-481A-868A-CF99CA40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5935663"/>
            <a:ext cx="7788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Sản lượng lúa của khu vực Đông Nam Á giai đoạn</a:t>
            </a:r>
          </a:p>
          <a:p>
            <a:pPr algn="ctr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1985-2004</a:t>
            </a:r>
          </a:p>
        </p:txBody>
      </p:sp>
      <p:sp>
        <p:nvSpPr>
          <p:cNvPr id="60426" name="AutoShape 10">
            <a:hlinkClick r:id="rId6" action="ppaction://hlinksldjump"/>
            <a:extLst>
              <a:ext uri="{FF2B5EF4-FFF2-40B4-BE49-F238E27FC236}">
                <a16:creationId xmlns:a16="http://schemas.microsoft.com/office/drawing/2014/main" id="{632967B5-5026-4371-9789-9B158496A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3246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id="{375FA9B3-6A12-481A-8508-B355712F8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2705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94211" name="Picture 3" descr="Untitled-3">
            <a:extLst>
              <a:ext uri="{FF2B5EF4-FFF2-40B4-BE49-F238E27FC236}">
                <a16:creationId xmlns:a16="http://schemas.microsoft.com/office/drawing/2014/main" id="{0A00FDB9-B98C-40B3-807F-23604BD9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:a16="http://schemas.microsoft.com/office/drawing/2014/main" id="{3221644F-3625-4F85-921B-1A5A2F556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6134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94213" name="Text Box 6">
            <a:extLst>
              <a:ext uri="{FF2B5EF4-FFF2-40B4-BE49-F238E27FC236}">
                <a16:creationId xmlns:a16="http://schemas.microsoft.com/office/drawing/2014/main" id="{F9FA66E6-CBF5-4E7D-9014-CF73A04C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94214" name="Text Box 7">
            <a:extLst>
              <a:ext uri="{FF2B5EF4-FFF2-40B4-BE49-F238E27FC236}">
                <a16:creationId xmlns:a16="http://schemas.microsoft.com/office/drawing/2014/main" id="{C3C13939-460E-4068-82DE-225C76421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96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94217" name="Oval 9">
            <a:hlinkClick r:id="rId3" action="ppaction://hlinksldjump"/>
            <a:extLst>
              <a:ext uri="{FF2B5EF4-FFF2-40B4-BE49-F238E27FC236}">
                <a16:creationId xmlns:a16="http://schemas.microsoft.com/office/drawing/2014/main" id="{6640C7B5-85E4-4F0A-89A9-3A6B034BD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400800"/>
            <a:ext cx="381000" cy="4572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3BD521C4-B400-4457-88A0-DAC9A91E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93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5271" name="Group 39">
            <a:extLst>
              <a:ext uri="{FF2B5EF4-FFF2-40B4-BE49-F238E27FC236}">
                <a16:creationId xmlns:a16="http://schemas.microsoft.com/office/drawing/2014/main" id="{5E565F63-4C97-4979-95D9-B4C2CFB94FE2}"/>
              </a:ext>
            </a:extLst>
          </p:cNvPr>
          <p:cNvGraphicFramePr>
            <a:graphicFrameLocks noGrp="1"/>
          </p:cNvGraphicFramePr>
          <p:nvPr/>
        </p:nvGraphicFramePr>
        <p:xfrm>
          <a:off x="0" y="1524000"/>
          <a:ext cx="9169400" cy="685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501000298"/>
                    </a:ext>
                  </a:extLst>
                </a:gridCol>
                <a:gridCol w="6654800">
                  <a:extLst>
                    <a:ext uri="{9D8B030D-6E8A-4147-A177-3AD203B41FA5}">
                      <a16:colId xmlns:a16="http://schemas.microsoft.com/office/drawing/2014/main" val="1733257679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 cây công nghiệp và cây ăn quả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10518"/>
                  </a:ext>
                </a:extLst>
              </a:tr>
            </a:tbl>
          </a:graphicData>
        </a:graphic>
      </p:graphicFrame>
      <p:graphicFrame>
        <p:nvGraphicFramePr>
          <p:cNvPr id="95270" name="Group 38">
            <a:extLst>
              <a:ext uri="{FF2B5EF4-FFF2-40B4-BE49-F238E27FC236}">
                <a16:creationId xmlns:a16="http://schemas.microsoft.com/office/drawing/2014/main" id="{CC56B795-E4DD-429C-BE49-D55025F3458E}"/>
              </a:ext>
            </a:extLst>
          </p:cNvPr>
          <p:cNvGraphicFramePr>
            <a:graphicFrameLocks noGrp="1"/>
          </p:cNvGraphicFramePr>
          <p:nvPr/>
        </p:nvGraphicFramePr>
        <p:xfrm>
          <a:off x="0" y="2209800"/>
          <a:ext cx="9144000" cy="13716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9480581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79924816"/>
                    </a:ext>
                  </a:extLst>
                </a:gridCol>
              </a:tblGrid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phát triển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phù sa, feralit, bazan,…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 nóng ẩm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 động dồi dào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168084"/>
                  </a:ext>
                </a:extLst>
              </a:tr>
            </a:tbl>
          </a:graphicData>
        </a:graphic>
      </p:graphicFrame>
      <p:graphicFrame>
        <p:nvGraphicFramePr>
          <p:cNvPr id="95269" name="Group 37">
            <a:extLst>
              <a:ext uri="{FF2B5EF4-FFF2-40B4-BE49-F238E27FC236}">
                <a16:creationId xmlns:a16="http://schemas.microsoft.com/office/drawing/2014/main" id="{0A549AC9-2316-427A-BC8D-A7D8C2E57221}"/>
              </a:ext>
            </a:extLst>
          </p:cNvPr>
          <p:cNvGraphicFramePr>
            <a:graphicFrameLocks noGrp="1"/>
          </p:cNvGraphicFramePr>
          <p:nvPr/>
        </p:nvGraphicFramePr>
        <p:xfrm>
          <a:off x="0" y="3581400"/>
          <a:ext cx="9161463" cy="14859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4065661305"/>
                    </a:ext>
                  </a:extLst>
                </a:gridCol>
                <a:gridCol w="6646863">
                  <a:extLst>
                    <a:ext uri="{9D8B030D-6E8A-4147-A177-3AD203B41FA5}">
                      <a16:colId xmlns:a16="http://schemas.microsoft.com/office/drawing/2014/main" val="2409978787"/>
                    </a:ext>
                  </a:extLst>
                </a:gridCol>
              </a:tblGrid>
              <a:tr h="148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sản xuất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cấu đa dạng.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lượng tăng nhanh liên tục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sản phẩm xuất khẩu.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39262"/>
                  </a:ext>
                </a:extLst>
              </a:tr>
            </a:tbl>
          </a:graphicData>
        </a:graphic>
      </p:graphicFrame>
      <p:graphicFrame>
        <p:nvGraphicFramePr>
          <p:cNvPr id="95273" name="Group 41">
            <a:extLst>
              <a:ext uri="{FF2B5EF4-FFF2-40B4-BE49-F238E27FC236}">
                <a16:creationId xmlns:a16="http://schemas.microsoft.com/office/drawing/2014/main" id="{063CEB13-D0E6-4B88-AA9F-8595CB9894B2}"/>
              </a:ext>
            </a:extLst>
          </p:cNvPr>
          <p:cNvGraphicFramePr>
            <a:graphicFrameLocks noGrp="1"/>
          </p:cNvGraphicFramePr>
          <p:nvPr/>
        </p:nvGraphicFramePr>
        <p:xfrm>
          <a:off x="0" y="5105400"/>
          <a:ext cx="9144000" cy="179832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1242546206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832770078"/>
                    </a:ext>
                  </a:extLst>
                </a:gridCol>
              </a:tblGrid>
              <a:tr h="1600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Cao su, cà phê, hồ tiêu: Thái Lan, Ma-lai-xi-a, In-đô-nê-xi-a, Việt Nam,…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Cây ăn quả: hầu hết các nước trong khu vực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848660"/>
                  </a:ext>
                </a:extLst>
              </a:tr>
            </a:tbl>
          </a:graphicData>
        </a:graphic>
      </p:graphicFrame>
      <p:sp>
        <p:nvSpPr>
          <p:cNvPr id="95267" name="AutoShape 35">
            <a:hlinkClick r:id="rId3" action="ppaction://hlinksldjump"/>
            <a:extLst>
              <a:ext uri="{FF2B5EF4-FFF2-40B4-BE49-F238E27FC236}">
                <a16:creationId xmlns:a16="http://schemas.microsoft.com/office/drawing/2014/main" id="{DEE079B4-CABF-4374-95CA-1CF6A482D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105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4" name="Text Box 42">
            <a:extLst>
              <a:ext uri="{FF2B5EF4-FFF2-40B4-BE49-F238E27FC236}">
                <a16:creationId xmlns:a16="http://schemas.microsoft.com/office/drawing/2014/main" id="{D6C8A19C-89A8-4099-9DD4-04AFED6B7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8572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009900"/>
                </a:solidFill>
              </a:rPr>
              <a:t>2. Ngành trồng cây công nghiệp và cây ăn quả</a:t>
            </a:r>
          </a:p>
        </p:txBody>
      </p:sp>
      <p:sp>
        <p:nvSpPr>
          <p:cNvPr id="95275" name="Oval 43">
            <a:hlinkClick r:id="rId4" action="ppaction://hlinksldjump"/>
            <a:extLst>
              <a:ext uri="{FF2B5EF4-FFF2-40B4-BE49-F238E27FC236}">
                <a16:creationId xmlns:a16="http://schemas.microsoft.com/office/drawing/2014/main" id="{BD95660E-7A67-4AE6-9281-56B3CD4DC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733800"/>
            <a:ext cx="381000" cy="2286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6" name="Oval 44">
            <a:hlinkClick r:id="rId6" action="ppaction://hlinksldjump"/>
            <a:extLst>
              <a:ext uri="{FF2B5EF4-FFF2-40B4-BE49-F238E27FC236}">
                <a16:creationId xmlns:a16="http://schemas.microsoft.com/office/drawing/2014/main" id="{E98EEABD-B926-4EC9-B0CE-C224FA931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191000"/>
            <a:ext cx="381000" cy="3048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7" name="Oval 45">
            <a:hlinkClick r:id="rId7" action="ppaction://hlinksldjump"/>
            <a:extLst>
              <a:ext uri="{FF2B5EF4-FFF2-40B4-BE49-F238E27FC236}">
                <a16:creationId xmlns:a16="http://schemas.microsoft.com/office/drawing/2014/main" id="{74B04C34-FC2F-48BF-AF31-EB395544C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680EE90-ED6D-4FE7-8E99-3969AD535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F02C7F8-3F3B-48DA-82F2-7CEA102F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>
            <a:extLst>
              <a:ext uri="{FF2B5EF4-FFF2-40B4-BE49-F238E27FC236}">
                <a16:creationId xmlns:a16="http://schemas.microsoft.com/office/drawing/2014/main" id="{16A875D7-E987-4FD6-9449-E122D96BD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3622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Cây Cao Su</a:t>
            </a: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82EBD27A-91BE-48F8-8DDB-4671DAF7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0"/>
            <a:ext cx="23622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Cây Cà Phê</a:t>
            </a:r>
          </a:p>
        </p:txBody>
      </p:sp>
      <p:pic>
        <p:nvPicPr>
          <p:cNvPr id="98310" name="Picture 6">
            <a:extLst>
              <a:ext uri="{FF2B5EF4-FFF2-40B4-BE49-F238E27FC236}">
                <a16:creationId xmlns:a16="http://schemas.microsoft.com/office/drawing/2014/main" id="{BA580449-F861-48B8-8D13-EC3325C5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1" name="Text Box 7">
            <a:extLst>
              <a:ext uri="{FF2B5EF4-FFF2-40B4-BE49-F238E27FC236}">
                <a16:creationId xmlns:a16="http://schemas.microsoft.com/office/drawing/2014/main" id="{D830460D-3B7D-4F96-886A-42B2E5BEA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00"/>
            <a:ext cx="23622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Cây Hồ Tiêu</a:t>
            </a:r>
          </a:p>
        </p:txBody>
      </p:sp>
      <p:pic>
        <p:nvPicPr>
          <p:cNvPr id="98312" name="Picture 8">
            <a:extLst>
              <a:ext uri="{FF2B5EF4-FFF2-40B4-BE49-F238E27FC236}">
                <a16:creationId xmlns:a16="http://schemas.microsoft.com/office/drawing/2014/main" id="{AC8A59D8-55DE-4C42-8876-A36B811E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7563"/>
            <a:ext cx="4724400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3" name="Text Box 9">
            <a:extLst>
              <a:ext uri="{FF2B5EF4-FFF2-40B4-BE49-F238E27FC236}">
                <a16:creationId xmlns:a16="http://schemas.microsoft.com/office/drawing/2014/main" id="{94622F25-54D0-45A0-B571-24BC557DF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429000"/>
            <a:ext cx="23622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Cây Dừa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animBg="1"/>
      <p:bldP spid="98309" grpId="0" animBg="1"/>
      <p:bldP spid="98311" grpId="0" animBg="1"/>
      <p:bldP spid="983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6B75964F-6D15-45F9-ACFC-5C20E4929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47C7CFB0-5C11-482B-A0B2-1BBD26E0D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562100"/>
            <a:ext cx="1282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 hoạch cà phê</a:t>
            </a:r>
          </a:p>
        </p:txBody>
      </p:sp>
      <p:pic>
        <p:nvPicPr>
          <p:cNvPr id="71689" name="imgb">
            <a:extLst>
              <a:ext uri="{FF2B5EF4-FFF2-40B4-BE49-F238E27FC236}">
                <a16:creationId xmlns:a16="http://schemas.microsoft.com/office/drawing/2014/main" id="{D259565D-F079-4E6A-A494-6110DB98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12">
            <a:extLst>
              <a:ext uri="{FF2B5EF4-FFF2-40B4-BE49-F238E27FC236}">
                <a16:creationId xmlns:a16="http://schemas.microsoft.com/office/drawing/2014/main" id="{8435AC80-9A38-4DEC-8325-F8496A45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648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>
            <a:extLst>
              <a:ext uri="{FF2B5EF4-FFF2-40B4-BE49-F238E27FC236}">
                <a16:creationId xmlns:a16="http://schemas.microsoft.com/office/drawing/2014/main" id="{C59A5CA7-E711-4A08-A09E-E7FAF1BC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495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>
            <a:extLst>
              <a:ext uri="{FF2B5EF4-FFF2-40B4-BE49-F238E27FC236}">
                <a16:creationId xmlns:a16="http://schemas.microsoft.com/office/drawing/2014/main" id="{E68B4E51-071F-4617-ABD8-9A4196E5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5" name="Oval 15">
            <a:hlinkClick r:id="rId9" action="ppaction://hlinksldjump"/>
            <a:extLst>
              <a:ext uri="{FF2B5EF4-FFF2-40B4-BE49-F238E27FC236}">
                <a16:creationId xmlns:a16="http://schemas.microsoft.com/office/drawing/2014/main" id="{0E90072B-5EE9-43D0-B6D6-C41484DE7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6096000"/>
            <a:ext cx="381000" cy="5334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C51C4912-FB2D-40A7-A4F5-9A6709CD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73732" name="Picture 4" descr="San luong cao su ca phe cua Dong Nam A va cua the gioi">
            <a:extLst>
              <a:ext uri="{FF2B5EF4-FFF2-40B4-BE49-F238E27FC236}">
                <a16:creationId xmlns:a16="http://schemas.microsoft.com/office/drawing/2014/main" id="{D6F97AE5-49CD-498C-ABA0-DA36286F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AutoShape 5">
            <a:extLst>
              <a:ext uri="{FF2B5EF4-FFF2-40B4-BE49-F238E27FC236}">
                <a16:creationId xmlns:a16="http://schemas.microsoft.com/office/drawing/2014/main" id="{018945BA-A8C2-4478-838E-F1A766624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8534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Hãy nhận xét về sản lượng cao su, </a:t>
            </a:r>
          </a:p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cà phê của khu vực Đông Nam Á?</a:t>
            </a:r>
          </a:p>
        </p:txBody>
      </p:sp>
      <p:sp>
        <p:nvSpPr>
          <p:cNvPr id="73735" name="AutoShape 7">
            <a:hlinkClick r:id="rId5" action="ppaction://hlinksldjump"/>
            <a:extLst>
              <a:ext uri="{FF2B5EF4-FFF2-40B4-BE49-F238E27FC236}">
                <a16:creationId xmlns:a16="http://schemas.microsoft.com/office/drawing/2014/main" id="{F77EBCA8-2F92-4B32-8F58-426B7D94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2484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>
            <a:extLst>
              <a:ext uri="{FF2B5EF4-FFF2-40B4-BE49-F238E27FC236}">
                <a16:creationId xmlns:a16="http://schemas.microsoft.com/office/drawing/2014/main" id="{3933B187-EFDB-4346-A3C7-9B4B6D27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AutoShape 7">
            <a:hlinkClick r:id="rId3" action="ppaction://hlinksldjump"/>
            <a:extLst>
              <a:ext uri="{FF2B5EF4-FFF2-40B4-BE49-F238E27FC236}">
                <a16:creationId xmlns:a16="http://schemas.microsoft.com/office/drawing/2014/main" id="{4BED7B24-5869-4B12-9B4D-73B4C412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24600"/>
            <a:ext cx="533400" cy="457200"/>
          </a:xfrm>
          <a:prstGeom prst="octagon">
            <a:avLst>
              <a:gd name="adj" fmla="val 2928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ACFF45E6-D300-4ADB-92FE-E96134C5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88" name="Group 36">
            <a:extLst>
              <a:ext uri="{FF2B5EF4-FFF2-40B4-BE49-F238E27FC236}">
                <a16:creationId xmlns:a16="http://schemas.microsoft.com/office/drawing/2014/main" id="{4DCC7787-E466-4839-83F0-DEE80B9DFFFF}"/>
              </a:ext>
            </a:extLst>
          </p:cNvPr>
          <p:cNvGraphicFramePr>
            <a:graphicFrameLocks noGrp="1"/>
          </p:cNvGraphicFramePr>
          <p:nvPr/>
        </p:nvGraphicFramePr>
        <p:xfrm>
          <a:off x="0" y="1524000"/>
          <a:ext cx="9169400" cy="1066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1802681028"/>
                    </a:ext>
                  </a:extLst>
                </a:gridCol>
                <a:gridCol w="6654800">
                  <a:extLst>
                    <a:ext uri="{9D8B030D-6E8A-4147-A177-3AD203B41FA5}">
                      <a16:colId xmlns:a16="http://schemas.microsoft.com/office/drawing/2014/main" val="903331197"/>
                    </a:ext>
                  </a:extLst>
                </a:gridCol>
              </a:tblGrid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 nuôi, đánh bắt và nuôi trồng thủy, hải sản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22892"/>
                  </a:ext>
                </a:extLst>
              </a:tr>
            </a:tbl>
          </a:graphicData>
        </a:graphic>
      </p:graphicFrame>
      <p:graphicFrame>
        <p:nvGraphicFramePr>
          <p:cNvPr id="100390" name="Group 38">
            <a:extLst>
              <a:ext uri="{FF2B5EF4-FFF2-40B4-BE49-F238E27FC236}">
                <a16:creationId xmlns:a16="http://schemas.microsoft.com/office/drawing/2014/main" id="{1EDD9748-AD63-46F8-B403-6674ED5C5D0B}"/>
              </a:ext>
            </a:extLst>
          </p:cNvPr>
          <p:cNvGraphicFramePr>
            <a:graphicFrameLocks noGrp="1"/>
          </p:cNvGraphicFramePr>
          <p:nvPr/>
        </p:nvGraphicFramePr>
        <p:xfrm>
          <a:off x="0" y="2590800"/>
          <a:ext cx="9144000" cy="19050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3091591236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470206551"/>
                    </a:ext>
                  </a:extLst>
                </a:gridCol>
              </a:tblGrid>
              <a:tr h="1905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phát triển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sở thức ăn được đảm bảo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Lợi thế về sông, biển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Lao động đông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Thị trường tiêu thụ rộng lớn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51282"/>
                  </a:ext>
                </a:extLst>
              </a:tr>
            </a:tbl>
          </a:graphicData>
        </a:graphic>
      </p:graphicFrame>
      <p:graphicFrame>
        <p:nvGraphicFramePr>
          <p:cNvPr id="100403" name="Group 51">
            <a:extLst>
              <a:ext uri="{FF2B5EF4-FFF2-40B4-BE49-F238E27FC236}">
                <a16:creationId xmlns:a16="http://schemas.microsoft.com/office/drawing/2014/main" id="{036141FF-17CF-4A7B-B020-FF36B397AC2E}"/>
              </a:ext>
            </a:extLst>
          </p:cNvPr>
          <p:cNvGraphicFramePr>
            <a:graphicFrameLocks noGrp="1"/>
          </p:cNvGraphicFramePr>
          <p:nvPr/>
        </p:nvGraphicFramePr>
        <p:xfrm>
          <a:off x="0" y="4495800"/>
          <a:ext cx="9144000" cy="1828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1724276611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176463126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sản xuất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cấu đa dạng (trâu, bò, lợn, gia cầm,…)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Số lượng gia súc lớn nhưng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chăn nuôi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trở thành ngành chính.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Sản lượng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thủy, hải sản liên tục tăng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23317"/>
                  </a:ext>
                </a:extLst>
              </a:tr>
            </a:tbl>
          </a:graphicData>
        </a:graphic>
      </p:graphicFrame>
      <p:graphicFrame>
        <p:nvGraphicFramePr>
          <p:cNvPr id="100401" name="Group 49">
            <a:extLst>
              <a:ext uri="{FF2B5EF4-FFF2-40B4-BE49-F238E27FC236}">
                <a16:creationId xmlns:a16="http://schemas.microsoft.com/office/drawing/2014/main" id="{A64E0B7D-3113-453C-B897-4C79C2735D5D}"/>
              </a:ext>
            </a:extLst>
          </p:cNvPr>
          <p:cNvGraphicFramePr>
            <a:graphicFrameLocks noGrp="1"/>
          </p:cNvGraphicFramePr>
          <p:nvPr/>
        </p:nvGraphicFramePr>
        <p:xfrm>
          <a:off x="0" y="6340475"/>
          <a:ext cx="9144000" cy="51816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63905467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406843689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D2F7"/>
                    </a:solidFill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Rộng rãi trong khu vực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31000"/>
                  </a:ext>
                </a:extLst>
              </a:tr>
            </a:tbl>
          </a:graphicData>
        </a:graphic>
      </p:graphicFrame>
      <p:sp>
        <p:nvSpPr>
          <p:cNvPr id="100399" name="Text Box 47">
            <a:extLst>
              <a:ext uri="{FF2B5EF4-FFF2-40B4-BE49-F238E27FC236}">
                <a16:creationId xmlns:a16="http://schemas.microsoft.com/office/drawing/2014/main" id="{F6F5ACEF-D253-40AA-92F8-BAEF9DC92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14388"/>
            <a:ext cx="8664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>
                <a:solidFill>
                  <a:srgbClr val="FF33CC"/>
                </a:solidFill>
              </a:rPr>
              <a:t>3. Chăn nuôi, Đánh bắt và nuôi trồng thủy, hải sản</a:t>
            </a:r>
          </a:p>
        </p:txBody>
      </p:sp>
      <p:sp>
        <p:nvSpPr>
          <p:cNvPr id="100405" name="AutoShape 53">
            <a:extLst>
              <a:ext uri="{FF2B5EF4-FFF2-40B4-BE49-F238E27FC236}">
                <a16:creationId xmlns:a16="http://schemas.microsoft.com/office/drawing/2014/main" id="{ED5C2FFD-D74F-4C45-A79F-71F94C4EB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638800"/>
            <a:ext cx="914400" cy="914400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0406" name="Oval 54">
            <a:hlinkClick r:id="rId5" action="ppaction://hlinksldjump"/>
            <a:extLst>
              <a:ext uri="{FF2B5EF4-FFF2-40B4-BE49-F238E27FC236}">
                <a16:creationId xmlns:a16="http://schemas.microsoft.com/office/drawing/2014/main" id="{0272466E-83EE-47BD-B822-BB0E0AD0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069D5563-9F91-46AA-9DED-F9DBB7FE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F9CD259C-2A1B-49A4-B17D-993F11DE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371600"/>
            <a:ext cx="7086600" cy="4343400"/>
          </a:xfrm>
          <a:prstGeom prst="cloudCallout">
            <a:avLst>
              <a:gd name="adj1" fmla="val -35954"/>
              <a:gd name="adj2" fmla="val 53435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sao chăn nuôi chưa trở thành ngành chính trong sản xuất nông nghiệp?</a:t>
            </a:r>
          </a:p>
        </p:txBody>
      </p:sp>
      <p:sp>
        <p:nvSpPr>
          <p:cNvPr id="121861" name="AutoShape 5">
            <a:extLst>
              <a:ext uri="{FF2B5EF4-FFF2-40B4-BE49-F238E27FC236}">
                <a16:creationId xmlns:a16="http://schemas.microsoft.com/office/drawing/2014/main" id="{353D008E-AD8F-43FF-9903-0B8E4C15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248400"/>
            <a:ext cx="457200" cy="304800"/>
          </a:xfrm>
          <a:prstGeom prst="leftArrow">
            <a:avLst>
              <a:gd name="adj1" fmla="val 50000"/>
              <a:gd name="adj2" fmla="val 37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6A2DD736-FFBA-45BF-8219-535341C45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500813"/>
            <a:ext cx="609600" cy="357187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1864" name="Picture 6" descr="POINSET2">
            <a:extLst>
              <a:ext uri="{FF2B5EF4-FFF2-40B4-BE49-F238E27FC236}">
                <a16:creationId xmlns:a16="http://schemas.microsoft.com/office/drawing/2014/main" id="{CAE34C2E-8F1A-4820-96EB-04C1C7CF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8" descr="POINSET3">
            <a:extLst>
              <a:ext uri="{FF2B5EF4-FFF2-40B4-BE49-F238E27FC236}">
                <a16:creationId xmlns:a16="http://schemas.microsoft.com/office/drawing/2014/main" id="{E18FEDA3-7159-4A1F-948A-FEE60E5E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338F8DAC-8700-469D-BB9D-5AFFC96D4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5172" name="Object 4">
            <a:extLst>
              <a:ext uri="{FF2B5EF4-FFF2-40B4-BE49-F238E27FC236}">
                <a16:creationId xmlns:a16="http://schemas.microsoft.com/office/drawing/2014/main" id="{1692E306-2F7A-4125-B4B2-E66BF1E212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676400"/>
          <a:ext cx="8839200" cy="437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6000" imgH="4067175" progId="MSGraph.Chart.8">
                  <p:embed followColorScheme="full"/>
                </p:oleObj>
              </mc:Choice>
              <mc:Fallback>
                <p:oleObj name="Chart" r:id="rId4" imgW="6096000" imgH="4067175" progId="MSGraph.Chart.8">
                  <p:embed followColorScheme="full"/>
                  <p:pic>
                    <p:nvPicPr>
                      <p:cNvPr id="135172" name="Object 4">
                        <a:extLst>
                          <a:ext uri="{FF2B5EF4-FFF2-40B4-BE49-F238E27FC236}">
                            <a16:creationId xmlns:a16="http://schemas.microsoft.com/office/drawing/2014/main" id="{1692E306-2F7A-4125-B4B2-E66BF1E21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76400"/>
                        <a:ext cx="8839200" cy="437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3" name="Text Box 5">
            <a:extLst>
              <a:ext uri="{FF2B5EF4-FFF2-40B4-BE49-F238E27FC236}">
                <a16:creationId xmlns:a16="http://schemas.microsoft.com/office/drawing/2014/main" id="{38A9D6B0-3806-4FF9-A72F-9E91A5CF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339933"/>
                </a:solidFill>
                <a:latin typeface="Tahoma" panose="020B0604030504040204" pitchFamily="34" charset="0"/>
              </a:rPr>
              <a:t>BIỂU ĐỒ THỂ HIỆN SẢN LƯỢNG ĐÁNH BẮT CÁ                                         CỦA MỘT SỐ KHU VỰC TRÊN THẾ GIỚI </a:t>
            </a:r>
            <a:r>
              <a:rPr lang="en-US" altLang="en-US" b="1">
                <a:latin typeface="Tahoma" panose="020B0604030504040204" pitchFamily="34" charset="0"/>
              </a:rPr>
              <a:t>(Đơn vị: nghìn tấn)</a:t>
            </a:r>
          </a:p>
        </p:txBody>
      </p:sp>
      <p:sp>
        <p:nvSpPr>
          <p:cNvPr id="135174" name="AutoShape 6">
            <a:extLst>
              <a:ext uri="{FF2B5EF4-FFF2-40B4-BE49-F238E27FC236}">
                <a16:creationId xmlns:a16="http://schemas.microsoft.com/office/drawing/2014/main" id="{DD993829-9EEB-4696-BF2B-B0AC81740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7400"/>
            <a:ext cx="8534400" cy="990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Dựa vào biểu đồ hãy nhận xét về sản lượng đánh </a:t>
            </a:r>
          </a:p>
          <a:p>
            <a:pPr algn="ctr" eaLnBrk="0" hangingPunct="0"/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bắt cá của Đông Nam Á so với các khu vực khác?</a:t>
            </a:r>
          </a:p>
        </p:txBody>
      </p:sp>
      <p:sp>
        <p:nvSpPr>
          <p:cNvPr id="135175" name="AutoShape 7">
            <a:hlinkClick r:id="rId6" action="ppaction://hlinksldjump"/>
            <a:extLst>
              <a:ext uri="{FF2B5EF4-FFF2-40B4-BE49-F238E27FC236}">
                <a16:creationId xmlns:a16="http://schemas.microsoft.com/office/drawing/2014/main" id="{4DB59B7E-711B-4313-A435-0550D3C6E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3246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170ED06E-A147-4382-8EA6-B4998CA6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id="{434C0E61-EF78-4D28-AFF5-4AA78F28E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1930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2: Cơ cấu GDP của Phi-lip-pin giai đoạn</a:t>
            </a:r>
          </a:p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1991-2004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FB06F2-B84F-4E8C-81E9-F8F4AA1F4E07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362200"/>
          <a:ext cx="8915400" cy="4210352"/>
        </p:xfrm>
        <a:graphic>
          <a:graphicData uri="http://schemas.openxmlformats.org/drawingml/2006/table">
            <a:tbl>
              <a:tblPr/>
              <a:tblGrid>
                <a:gridCol w="1782763">
                  <a:extLst>
                    <a:ext uri="{9D8B030D-6E8A-4147-A177-3AD203B41FA5}">
                      <a16:colId xmlns:a16="http://schemas.microsoft.com/office/drawing/2014/main" val="767914627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1771277627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034116671"/>
                    </a:ext>
                  </a:extLst>
                </a:gridCol>
                <a:gridCol w="1782763">
                  <a:extLst>
                    <a:ext uri="{9D8B030D-6E8A-4147-A177-3AD203B41FA5}">
                      <a16:colId xmlns:a16="http://schemas.microsoft.com/office/drawing/2014/main" val="2484756276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1256393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173858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467264"/>
                  </a:ext>
                </a:extLst>
              </a:tr>
              <a:tr h="817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168397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37913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5498"/>
                  </a:ext>
                </a:extLst>
              </a:tr>
            </a:tbl>
          </a:graphicData>
        </a:graphic>
      </p:graphicFrame>
      <p:sp>
        <p:nvSpPr>
          <p:cNvPr id="28714" name="TextBox 6">
            <a:extLst>
              <a:ext uri="{FF2B5EF4-FFF2-40B4-BE49-F238E27FC236}">
                <a16:creationId xmlns:a16="http://schemas.microsoft.com/office/drawing/2014/main" id="{1CB86B66-0BE5-400F-AA99-C165A6F1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447800"/>
            <a:ext cx="1446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%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trau">
            <a:extLst>
              <a:ext uri="{FF2B5EF4-FFF2-40B4-BE49-F238E27FC236}">
                <a16:creationId xmlns:a16="http://schemas.microsoft.com/office/drawing/2014/main" id="{7EAA9DBB-DAA3-40CA-94A3-CEE9CEC7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>
            <a:extLst>
              <a:ext uri="{FF2B5EF4-FFF2-40B4-BE49-F238E27FC236}">
                <a16:creationId xmlns:a16="http://schemas.microsoft.com/office/drawing/2014/main" id="{90ABB19C-AEDE-4865-ABDF-74B03FFD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96012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bò được nuôi nhiều ở Mianma, Indonesia, Thái Lan và Việt Nam.</a:t>
            </a:r>
            <a:endParaRPr lang="en-US" altLang="en-US" sz="23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9814" name="Picture 6" descr="bo sua Lam Dong">
            <a:extLst>
              <a:ext uri="{FF2B5EF4-FFF2-40B4-BE49-F238E27FC236}">
                <a16:creationId xmlns:a16="http://schemas.microsoft.com/office/drawing/2014/main" id="{6B2F2C9A-BD56-4C97-9839-05F7E864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7">
            <a:extLst>
              <a:ext uri="{FF2B5EF4-FFF2-40B4-BE49-F238E27FC236}">
                <a16:creationId xmlns:a16="http://schemas.microsoft.com/office/drawing/2014/main" id="{6FA07718-F161-4ACA-B733-5C8B0A5E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57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>
            <a:extLst>
              <a:ext uri="{FF2B5EF4-FFF2-40B4-BE49-F238E27FC236}">
                <a16:creationId xmlns:a16="http://schemas.microsoft.com/office/drawing/2014/main" id="{80590272-9AE3-4370-978C-9663176B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B382BEBD-0B11-44BA-B328-16C03BE62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81925" name="Picture 4" descr="1093651616">
            <a:extLst>
              <a:ext uri="{FF2B5EF4-FFF2-40B4-BE49-F238E27FC236}">
                <a16:creationId xmlns:a16="http://schemas.microsoft.com/office/drawing/2014/main" id="{B28588FE-ACBD-4E91-A6E5-F4ED8EC6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343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 Box 7">
            <a:extLst>
              <a:ext uri="{FF2B5EF4-FFF2-40B4-BE49-F238E27FC236}">
                <a16:creationId xmlns:a16="http://schemas.microsoft.com/office/drawing/2014/main" id="{3E497986-BEF3-4A61-B8AE-08C1151FE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93726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300" b="1">
                <a:solidFill>
                  <a:srgbClr val="000099"/>
                </a:solidFill>
              </a:rPr>
              <a:t>Lợn được nuôi nhiều ở Thái Lan, Philippin, Indonesia, Việt Nam…</a:t>
            </a:r>
          </a:p>
        </p:txBody>
      </p:sp>
      <p:pic>
        <p:nvPicPr>
          <p:cNvPr id="81928" name="Picture 8">
            <a:extLst>
              <a:ext uri="{FF2B5EF4-FFF2-40B4-BE49-F238E27FC236}">
                <a16:creationId xmlns:a16="http://schemas.microsoft.com/office/drawing/2014/main" id="{DDA5ABB0-47B5-4EAD-94DE-8B7FDF76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87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04382468-BD6C-4997-8D38-8033021E6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uôi Vịt..jpg">
            <a:extLst>
              <a:ext uri="{FF2B5EF4-FFF2-40B4-BE49-F238E27FC236}">
                <a16:creationId xmlns:a16="http://schemas.microsoft.com/office/drawing/2014/main" id="{5F7A2E14-9EF9-48B3-987C-0576315EF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586D25A6-37B4-4252-9482-6C1A68D54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388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>
                <a:solidFill>
                  <a:srgbClr val="000099"/>
                </a:solidFill>
              </a:rPr>
              <a:t>Gia cầm được nuôi nhiều ở tất cả các nước</a:t>
            </a:r>
            <a:endParaRPr lang="en-US" altLang="en-US" sz="2800" b="1" i="1">
              <a:solidFill>
                <a:srgbClr val="0000FF"/>
              </a:solidFill>
            </a:endParaRPr>
          </a:p>
        </p:txBody>
      </p:sp>
      <p:pic>
        <p:nvPicPr>
          <p:cNvPr id="101383" name="Picture 7">
            <a:extLst>
              <a:ext uri="{FF2B5EF4-FFF2-40B4-BE49-F238E27FC236}">
                <a16:creationId xmlns:a16="http://schemas.microsoft.com/office/drawing/2014/main" id="{E8A89053-451C-4429-B1F9-08ECFBB1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87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E49FDABA-EC5A-4288-BC0D-55851729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03432" name="Picture 8" descr="cahoi">
            <a:extLst>
              <a:ext uri="{FF2B5EF4-FFF2-40B4-BE49-F238E27FC236}">
                <a16:creationId xmlns:a16="http://schemas.microsoft.com/office/drawing/2014/main" id="{039054D8-5401-4CFF-A32C-0E0E01B2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72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10C440F-40A8-43C3-A4ED-EE306E42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343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5" name="Text Box 11">
            <a:extLst>
              <a:ext uri="{FF2B5EF4-FFF2-40B4-BE49-F238E27FC236}">
                <a16:creationId xmlns:a16="http://schemas.microsoft.com/office/drawing/2014/main" id="{B7062693-EE0C-4154-8A29-DE5AE4742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1400"/>
            <a:ext cx="4343400" cy="488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600" b="1">
                <a:solidFill>
                  <a:srgbClr val="FF00FF"/>
                </a:solidFill>
                <a:latin typeface="Tahoma" panose="020B0604030504040204" pitchFamily="34" charset="0"/>
              </a:rPr>
              <a:t>Nuôi thuỷ sản trên biển</a:t>
            </a:r>
          </a:p>
        </p:txBody>
      </p:sp>
      <p:pic>
        <p:nvPicPr>
          <p:cNvPr id="103436" name="Picture 12">
            <a:extLst>
              <a:ext uri="{FF2B5EF4-FFF2-40B4-BE49-F238E27FC236}">
                <a16:creationId xmlns:a16="http://schemas.microsoft.com/office/drawing/2014/main" id="{FF96FD4F-173D-4FE1-A6B2-971477FE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7" name="Text Box 13">
            <a:extLst>
              <a:ext uri="{FF2B5EF4-FFF2-40B4-BE49-F238E27FC236}">
                <a16:creationId xmlns:a16="http://schemas.microsoft.com/office/drawing/2014/main" id="{3A2CC374-DA6C-4C44-AB09-72577210E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30480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FF"/>
                </a:solidFill>
                <a:latin typeface="Tahoma" panose="020B0604030504040204" pitchFamily="34" charset="0"/>
              </a:rPr>
              <a:t>Nuôi Ngọc Trai</a:t>
            </a:r>
          </a:p>
        </p:txBody>
      </p:sp>
      <p:pic>
        <p:nvPicPr>
          <p:cNvPr id="103438" name="Picture 14">
            <a:extLst>
              <a:ext uri="{FF2B5EF4-FFF2-40B4-BE49-F238E27FC236}">
                <a16:creationId xmlns:a16="http://schemas.microsoft.com/office/drawing/2014/main" id="{E846A1D6-C01A-422E-AC83-CA837330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19600" cy="2819400"/>
          </a:xfrm>
          <a:prstGeom prst="rect">
            <a:avLst/>
          </a:prstGeom>
          <a:solidFill>
            <a:srgbClr val="99FF33"/>
          </a:solidFill>
          <a:ln w="57150" cmpd="thickThin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3439" name="Text Box 15">
            <a:extLst>
              <a:ext uri="{FF2B5EF4-FFF2-40B4-BE49-F238E27FC236}">
                <a16:creationId xmlns:a16="http://schemas.microsoft.com/office/drawing/2014/main" id="{6592455A-4B23-448C-AFF7-46D1B6E9C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482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</a:rPr>
              <a:t>Đánh bắt cá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extLst>
              <a:ext uri="{FF2B5EF4-FFF2-40B4-BE49-F238E27FC236}">
                <a16:creationId xmlns:a16="http://schemas.microsoft.com/office/drawing/2014/main" id="{5B347D10-7EC3-49A2-857B-3F056D8A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"/>
            <a:ext cx="7924800" cy="1295400"/>
          </a:xfrm>
          <a:prstGeom prst="horizontalScroll">
            <a:avLst>
              <a:gd name="adj" fmla="val 10662"/>
            </a:avLst>
          </a:prstGeom>
          <a:solidFill>
            <a:srgbClr val="FFFF99"/>
          </a:solidFill>
          <a:ln w="3175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  <a:hlinkClick r:id="rId2" action="ppaction://hlinksldjump"/>
              </a:rPr>
              <a:t>CÂU 1:</a:t>
            </a: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Cơ cấu GDP của khu vực Đông Nam Á có sự chuyển dịch theo hướng:</a:t>
            </a:r>
          </a:p>
        </p:txBody>
      </p:sp>
      <p:sp>
        <p:nvSpPr>
          <p:cNvPr id="125960" name="AutoShape 8">
            <a:extLst>
              <a:ext uri="{FF2B5EF4-FFF2-40B4-BE49-F238E27FC236}">
                <a16:creationId xmlns:a16="http://schemas.microsoft.com/office/drawing/2014/main" id="{C1C0B50F-0372-406F-88FD-88757866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55" y="1219200"/>
            <a:ext cx="40386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A. Tăng khu vực I, giảm khu vực II</a:t>
            </a:r>
          </a:p>
        </p:txBody>
      </p:sp>
      <p:sp>
        <p:nvSpPr>
          <p:cNvPr id="125961" name="AutoShape 9">
            <a:extLst>
              <a:ext uri="{FF2B5EF4-FFF2-40B4-BE49-F238E27FC236}">
                <a16:creationId xmlns:a16="http://schemas.microsoft.com/office/drawing/2014/main" id="{A712D794-4035-4747-BD09-868033AE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155" y="1192491"/>
            <a:ext cx="40386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B. Giảm khu vực I, tăng khu vực III</a:t>
            </a:r>
          </a:p>
        </p:txBody>
      </p:sp>
      <p:sp>
        <p:nvSpPr>
          <p:cNvPr id="125962" name="AutoShape 10">
            <a:extLst>
              <a:ext uri="{FF2B5EF4-FFF2-40B4-BE49-F238E27FC236}">
                <a16:creationId xmlns:a16="http://schemas.microsoft.com/office/drawing/2014/main" id="{BF620EF0-AA8F-4E9B-AB5C-68CB16C9E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555" y="2276770"/>
            <a:ext cx="40386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D. Giảm khu vực I, </a:t>
            </a:r>
          </a:p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tăng khu vực II và III</a:t>
            </a:r>
          </a:p>
        </p:txBody>
      </p:sp>
      <p:sp>
        <p:nvSpPr>
          <p:cNvPr id="125963" name="AutoShape 11">
            <a:extLst>
              <a:ext uri="{FF2B5EF4-FFF2-40B4-BE49-F238E27FC236}">
                <a16:creationId xmlns:a16="http://schemas.microsoft.com/office/drawing/2014/main" id="{F82B49CC-08B7-48F0-A654-7A7AAA1CB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55" y="2310549"/>
            <a:ext cx="40386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C. Giảm khu vực I, tăng khu vực II</a:t>
            </a:r>
          </a:p>
        </p:txBody>
      </p:sp>
      <p:pic>
        <p:nvPicPr>
          <p:cNvPr id="125996" name="Picture 8" descr="POINSET3">
            <a:extLst>
              <a:ext uri="{FF2B5EF4-FFF2-40B4-BE49-F238E27FC236}">
                <a16:creationId xmlns:a16="http://schemas.microsoft.com/office/drawing/2014/main" id="{F5021300-334B-4803-8E79-FB530336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rizontal Scroll 3">
            <a:extLst>
              <a:ext uri="{FF2B5EF4-FFF2-40B4-BE49-F238E27FC236}">
                <a16:creationId xmlns:a16="http://schemas.microsoft.com/office/drawing/2014/main" id="{BA05742D-EF4D-4E56-BB58-4907A627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29" y="3199861"/>
            <a:ext cx="7924800" cy="1295400"/>
          </a:xfrm>
          <a:prstGeom prst="horizontalScroll">
            <a:avLst>
              <a:gd name="adj" fmla="val 10662"/>
            </a:avLst>
          </a:prstGeom>
          <a:solidFill>
            <a:srgbClr val="FFFF99"/>
          </a:solidFill>
          <a:ln w="317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  <a:hlinkClick r:id="rId2" action="ppaction://hlinksldjump"/>
              </a:rPr>
              <a:t>CÂU 2: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Quốc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gia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sự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chuyển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dịch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cơ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cấu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linh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tế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rõ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3DCA75E0-6B91-4319-8BCE-32ECCB0FC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55" y="4418522"/>
            <a:ext cx="4038600" cy="9906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68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812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384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A. Việt Nam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69D099B8-1236-4287-BE87-39A46B698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55" y="5561522"/>
            <a:ext cx="41148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C. In – đô - nê - xi - a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8100B60D-BF07-4516-B0B1-E90C83F07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355" y="5561522"/>
            <a:ext cx="40386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D. Phi-lip-pin</a:t>
            </a: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BF7C2D5A-6157-4D80-8D4C-9CD67A7C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355" y="4494722"/>
            <a:ext cx="3962400" cy="914400"/>
          </a:xfrm>
          <a:prstGeom prst="flowChartTerminator">
            <a:avLst/>
          </a:prstGeom>
          <a:solidFill>
            <a:srgbClr val="66FFFF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B. Campuchia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9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5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5960" grpId="0" animBg="1"/>
      <p:bldP spid="125960" grpId="1" animBg="1"/>
      <p:bldP spid="125961" grpId="0" animBg="1"/>
      <p:bldP spid="125961" grpId="1" animBg="1"/>
      <p:bldP spid="125962" grpId="0" animBg="1"/>
      <p:bldP spid="125963" grpId="0" animBg="1"/>
      <p:bldP spid="125963" grpId="1" animBg="1"/>
      <p:bldP spid="9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95EA1A29-12BD-4F77-91D2-45849419D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>
            <a:extLst>
              <a:ext uri="{FF2B5EF4-FFF2-40B4-BE49-F238E27FC236}">
                <a16:creationId xmlns:a16="http://schemas.microsoft.com/office/drawing/2014/main" id="{893D5153-93E0-4C36-A08E-804968D7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8601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3: Cơ cấu GDP của Cam-pu-chia giai đoạn</a:t>
            </a:r>
          </a:p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1991-2004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0B9DE2-40E4-4E08-A402-E27CE1A403FC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362200"/>
          <a:ext cx="8686800" cy="4210352"/>
        </p:xfrm>
        <a:graphic>
          <a:graphicData uri="http://schemas.openxmlformats.org/drawingml/2006/table">
            <a:tbl>
              <a:tblPr/>
              <a:tblGrid>
                <a:gridCol w="1736725">
                  <a:extLst>
                    <a:ext uri="{9D8B030D-6E8A-4147-A177-3AD203B41FA5}">
                      <a16:colId xmlns:a16="http://schemas.microsoft.com/office/drawing/2014/main" val="699151718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754557017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3679416522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419585689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12482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33746"/>
                  </a:ext>
                </a:extLst>
              </a:tr>
              <a:tr h="817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802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38691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2455"/>
                  </a:ext>
                </a:extLst>
              </a:tr>
            </a:tbl>
          </a:graphicData>
        </a:graphic>
      </p:graphicFrame>
      <p:sp>
        <p:nvSpPr>
          <p:cNvPr id="29738" name="TextBox 6">
            <a:extLst>
              <a:ext uri="{FF2B5EF4-FFF2-40B4-BE49-F238E27FC236}">
                <a16:creationId xmlns:a16="http://schemas.microsoft.com/office/drawing/2014/main" id="{E7E72A7E-F2B9-4227-8D03-AFA2F4578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1446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4050\Desktop\tai lieu dong nam a\dong  nam a\hinh anh\126392055858965821_574_574[1].jpg">
            <a:extLst>
              <a:ext uri="{FF2B5EF4-FFF2-40B4-BE49-F238E27FC236}">
                <a16:creationId xmlns:a16="http://schemas.microsoft.com/office/drawing/2014/main" id="{E95936B6-F968-4BFA-B1AC-F996952A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7D0738C7-F58A-47BA-9B87-D476B24F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615363" cy="1076325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4: Cơ cấu GDP của Việt Nam giai đoạn</a:t>
            </a:r>
          </a:p>
          <a:p>
            <a:pPr algn="ctr"/>
            <a:r>
              <a:rPr lang="en-US" altLang="en-US" sz="32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1991-2004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2C557B-D8C8-4482-AF7B-BACD66BCD29F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362200"/>
          <a:ext cx="8915400" cy="4210352"/>
        </p:xfrm>
        <a:graphic>
          <a:graphicData uri="http://schemas.openxmlformats.org/drawingml/2006/table">
            <a:tbl>
              <a:tblPr/>
              <a:tblGrid>
                <a:gridCol w="1782763">
                  <a:extLst>
                    <a:ext uri="{9D8B030D-6E8A-4147-A177-3AD203B41FA5}">
                      <a16:colId xmlns:a16="http://schemas.microsoft.com/office/drawing/2014/main" val="4202565896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659254946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907881266"/>
                    </a:ext>
                  </a:extLst>
                </a:gridCol>
                <a:gridCol w="1782763">
                  <a:extLst>
                    <a:ext uri="{9D8B030D-6E8A-4147-A177-3AD203B41FA5}">
                      <a16:colId xmlns:a16="http://schemas.microsoft.com/office/drawing/2014/main" val="1465608951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135957981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III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979140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51336"/>
                  </a:ext>
                </a:extLst>
              </a:tr>
              <a:tr h="817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59422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193689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89785"/>
                  </a:ext>
                </a:extLst>
              </a:tr>
            </a:tbl>
          </a:graphicData>
        </a:graphic>
      </p:graphicFrame>
      <p:sp>
        <p:nvSpPr>
          <p:cNvPr id="30762" name="TextBox 6">
            <a:extLst>
              <a:ext uri="{FF2B5EF4-FFF2-40B4-BE49-F238E27FC236}">
                <a16:creationId xmlns:a16="http://schemas.microsoft.com/office/drawing/2014/main" id="{ADF4E614-6971-47F5-99B2-9FB47E8E9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1446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85E48ED3-42FC-4A83-A88C-E25744F1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607F7B3B-B98A-4C99-AE89-FF8FA141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9154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rgbClr val="009900"/>
                </a:solidFill>
              </a:rPr>
              <a:t>I. CƠ CẤU KINH TẾ</a:t>
            </a:r>
          </a:p>
          <a:p>
            <a:r>
              <a:rPr lang="en-US" altLang="en-US" sz="3600">
                <a:solidFill>
                  <a:srgbClr val="FF0000"/>
                </a:solidFill>
              </a:rPr>
              <a:t>Xu hướng chuyển dịch chung về cơ cấu kinh tế Đông Nam Á như thế nào?</a:t>
            </a:r>
          </a:p>
          <a:p>
            <a:r>
              <a:rPr lang="en-US" altLang="en-US" sz="3600">
                <a:solidFill>
                  <a:srgbClr val="009900"/>
                </a:solidFill>
              </a:rPr>
              <a:t>   Cơ cấu kinh tế chuyển dịch theo hướng:</a:t>
            </a:r>
          </a:p>
          <a:p>
            <a:r>
              <a:rPr lang="en-US" altLang="en-US" sz="3600">
                <a:solidFill>
                  <a:srgbClr val="009900"/>
                </a:solidFill>
              </a:rPr>
              <a:t>     + Giảm tỉ trọng: khu vực I</a:t>
            </a:r>
          </a:p>
          <a:p>
            <a:r>
              <a:rPr lang="en-US" altLang="en-US" sz="3600">
                <a:solidFill>
                  <a:srgbClr val="009900"/>
                </a:solidFill>
              </a:rPr>
              <a:t>     + Tăng tỉ trọng: khu vực II và III</a:t>
            </a:r>
          </a:p>
          <a:p>
            <a:endParaRPr lang="en-US" altLang="en-US" sz="3600">
              <a:solidFill>
                <a:srgbClr val="009900"/>
              </a:solidFill>
            </a:endParaRPr>
          </a:p>
          <a:p>
            <a:r>
              <a:rPr lang="en-US" altLang="en-US" sz="3600">
                <a:solidFill>
                  <a:srgbClr val="FF33CC"/>
                </a:solidFill>
              </a:rPr>
              <a:t> =&gt; Có sự chuyển dịch từ nền kinh tế nông nghiệp sang nền kinh tế Công nghiệp và Dịch vụ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8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AC1B97F0-71D4-4201-967A-B088EB1E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629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39E2CCE9-29D9-4348-ACB3-FD224C28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6858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AutoShape 5">
            <a:extLst>
              <a:ext uri="{FF2B5EF4-FFF2-40B4-BE49-F238E27FC236}">
                <a16:creationId xmlns:a16="http://schemas.microsoft.com/office/drawing/2014/main" id="{B15F989D-AC95-4E67-964C-55552D386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2133600" cy="5257800"/>
          </a:xfrm>
          <a:prstGeom prst="wedgeEllipseCallout">
            <a:avLst>
              <a:gd name="adj1" fmla="val -32144"/>
              <a:gd name="adj2" fmla="val 539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solidFill>
                  <a:srgbClr val="009900"/>
                </a:solidFill>
              </a:rPr>
              <a:t>Dựa vào kiến thức đã học cho biết điều kiện phát triển công nghiệp của khu vưc Đông Nam Á?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D0014380-09CB-4223-854D-4795179C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3105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33CC"/>
                </a:solidFill>
              </a:rPr>
              <a:t>II. CÔNG NGHIỆP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51DB16D-A71F-48E6-8342-BA1E1258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14400"/>
            <a:ext cx="7543800" cy="5562600"/>
          </a:xfrm>
          <a:prstGeom prst="cloudCallout">
            <a:avLst>
              <a:gd name="adj1" fmla="val -44023"/>
              <a:gd name="adj2" fmla="val 46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 sz="3600" dirty="0">
              <a:solidFill>
                <a:schemeClr val="accent2"/>
              </a:solidFill>
            </a:endParaRPr>
          </a:p>
          <a:p>
            <a:pPr algn="ctr"/>
            <a:r>
              <a:rPr lang="en-US" altLang="en-US" sz="3600" dirty="0">
                <a:solidFill>
                  <a:schemeClr val="accent2"/>
                </a:solidFill>
              </a:rPr>
              <a:t>Nguyên nhân nào làm cho cơ cấu kinh tế khu vực Đông Nam Á có sự chuyển dịch theo hướng trên?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 descr="uncontrollabletop">
            <a:extLst>
              <a:ext uri="{FF2B5EF4-FFF2-40B4-BE49-F238E27FC236}">
                <a16:creationId xmlns:a16="http://schemas.microsoft.com/office/drawing/2014/main" id="{B1B36297-AF3F-4D08-8D81-AAACB5A05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>
            <a:lvl1pPr marL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 i="1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B12371BA-B45B-423B-9093-4814C2145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4375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33CC"/>
                </a:solidFill>
              </a:rPr>
              <a:t>II. CÔNG NGHIỆP</a:t>
            </a:r>
          </a:p>
          <a:p>
            <a:r>
              <a:rPr lang="en-US" altLang="en-US" sz="3200">
                <a:solidFill>
                  <a:srgbClr val="FF33CC"/>
                </a:solidFill>
              </a:rPr>
              <a:t> 1. Xu hướng phát triển</a:t>
            </a: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id="{38345715-0C59-44C8-82CC-17584B5881CC}"/>
              </a:ext>
            </a:extLst>
          </p:cNvPr>
          <p:cNvSpPr>
            <a:spLocks noChangeArrowheads="1"/>
          </p:cNvSpPr>
          <p:nvPr/>
        </p:nvSpPr>
        <p:spPr bwMode="auto">
          <a:xfrm rot="21470826" flipV="1">
            <a:off x="1374775" y="2079625"/>
            <a:ext cx="5930900" cy="4400550"/>
          </a:xfrm>
          <a:prstGeom prst="cloudCallout">
            <a:avLst>
              <a:gd name="adj1" fmla="val -68611"/>
              <a:gd name="adj2" fmla="val -4951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r>
              <a:rPr lang="en-US" altLang="en-US" sz="3200"/>
              <a:t>Dựa vào kiến thức trong SGK em hãy cho biết xu hướng phát triển công nghiệp của các nước Đông Nam Á?</a:t>
            </a:r>
          </a:p>
        </p:txBody>
      </p:sp>
      <p:pic>
        <p:nvPicPr>
          <p:cNvPr id="22535" name="Picture 6" descr="POINSET2">
            <a:extLst>
              <a:ext uri="{FF2B5EF4-FFF2-40B4-BE49-F238E27FC236}">
                <a16:creationId xmlns:a16="http://schemas.microsoft.com/office/drawing/2014/main" id="{D195EF1F-20A6-4AE7-B50F-4036CB7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89718" y="5014118"/>
            <a:ext cx="2133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POINSET3">
            <a:extLst>
              <a:ext uri="{FF2B5EF4-FFF2-40B4-BE49-F238E27FC236}">
                <a16:creationId xmlns:a16="http://schemas.microsoft.com/office/drawing/2014/main" id="{3120BEB6-DEE3-4060-89E6-0D1C5C39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57150" cap="flat" cmpd="thinThick" algn="ctr">
          <a:solidFill>
            <a:srgbClr val="FF99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57150" cap="flat" cmpd="thinThick" algn="ctr">
          <a:solidFill>
            <a:srgbClr val="FF99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1563</Words>
  <Application>Microsoft Office PowerPoint</Application>
  <PresentationFormat>On-screen Show (4:3)</PresentationFormat>
  <Paragraphs>337</Paragraphs>
  <Slides>44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.VnArial</vt:lpstr>
      <vt:lpstr>.VnTime</vt:lpstr>
      <vt:lpstr>Arial</vt:lpstr>
      <vt:lpstr>Calibri</vt:lpstr>
      <vt:lpstr>Tahoma</vt:lpstr>
      <vt:lpstr>Times New Roman</vt:lpstr>
      <vt:lpstr>Default Design</vt:lpstr>
      <vt:lpstr>Photo Editor Photo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ETH0 -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Ngọc Thạnh</cp:lastModifiedBy>
  <cp:revision>59</cp:revision>
  <dcterms:created xsi:type="dcterms:W3CDTF">2013-03-22T07:58:44Z</dcterms:created>
  <dcterms:modified xsi:type="dcterms:W3CDTF">2021-05-12T08:08:06Z</dcterms:modified>
</cp:coreProperties>
</file>